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73"/>
  </p:notesMasterIdLst>
  <p:handoutMasterIdLst>
    <p:handoutMasterId r:id="rId74"/>
  </p:handoutMasterIdLst>
  <p:sldIdLst>
    <p:sldId id="372" r:id="rId3"/>
    <p:sldId id="1164" r:id="rId4"/>
    <p:sldId id="279" r:id="rId5"/>
    <p:sldId id="1650" r:id="rId6"/>
    <p:sldId id="1768" r:id="rId7"/>
    <p:sldId id="1780" r:id="rId8"/>
    <p:sldId id="1781" r:id="rId9"/>
    <p:sldId id="1172" r:id="rId10"/>
    <p:sldId id="1178" r:id="rId11"/>
    <p:sldId id="351" r:id="rId12"/>
    <p:sldId id="262" r:id="rId13"/>
    <p:sldId id="283" r:id="rId14"/>
    <p:sldId id="1738" r:id="rId15"/>
    <p:sldId id="292" r:id="rId16"/>
    <p:sldId id="1766" r:id="rId17"/>
    <p:sldId id="1676" r:id="rId18"/>
    <p:sldId id="1740" r:id="rId19"/>
    <p:sldId id="1612" r:id="rId20"/>
    <p:sldId id="1613" r:id="rId21"/>
    <p:sldId id="1183" r:id="rId22"/>
    <p:sldId id="1185" r:id="rId23"/>
    <p:sldId id="1227" r:id="rId24"/>
    <p:sldId id="1345" r:id="rId25"/>
    <p:sldId id="1413" r:id="rId26"/>
    <p:sldId id="1741" r:id="rId27"/>
    <p:sldId id="1742" r:id="rId28"/>
    <p:sldId id="1624" r:id="rId29"/>
    <p:sldId id="1615" r:id="rId30"/>
    <p:sldId id="1678" r:id="rId31"/>
    <p:sldId id="302" r:id="rId32"/>
    <p:sldId id="1779" r:id="rId33"/>
    <p:sldId id="1745" r:id="rId34"/>
    <p:sldId id="1746" r:id="rId35"/>
    <p:sldId id="1747" r:id="rId36"/>
    <p:sldId id="1749" r:id="rId37"/>
    <p:sldId id="1753" r:id="rId38"/>
    <p:sldId id="1752" r:id="rId39"/>
    <p:sldId id="1755" r:id="rId40"/>
    <p:sldId id="1702" r:id="rId41"/>
    <p:sldId id="1756" r:id="rId42"/>
    <p:sldId id="354" r:id="rId43"/>
    <p:sldId id="335" r:id="rId44"/>
    <p:sldId id="336" r:id="rId45"/>
    <p:sldId id="337" r:id="rId46"/>
    <p:sldId id="340" r:id="rId47"/>
    <p:sldId id="346" r:id="rId48"/>
    <p:sldId id="355" r:id="rId49"/>
    <p:sldId id="272" r:id="rId50"/>
    <p:sldId id="1442" r:id="rId51"/>
    <p:sldId id="1297" r:id="rId52"/>
    <p:sldId id="1422" r:id="rId53"/>
    <p:sldId id="1423" r:id="rId54"/>
    <p:sldId id="1762" r:id="rId55"/>
    <p:sldId id="1799" r:id="rId56"/>
    <p:sldId id="1296" r:id="rId57"/>
    <p:sldId id="1427" r:id="rId58"/>
    <p:sldId id="1770" r:id="rId59"/>
    <p:sldId id="1765" r:id="rId60"/>
    <p:sldId id="1446" r:id="rId61"/>
    <p:sldId id="1428" r:id="rId62"/>
    <p:sldId id="1449" r:id="rId63"/>
    <p:sldId id="1454" r:id="rId64"/>
    <p:sldId id="338" r:id="rId65"/>
    <p:sldId id="378" r:id="rId66"/>
    <p:sldId id="1783" r:id="rId67"/>
    <p:sldId id="1784" r:id="rId68"/>
    <p:sldId id="1793" r:id="rId69"/>
    <p:sldId id="1800" r:id="rId70"/>
    <p:sldId id="1848" r:id="rId71"/>
    <p:sldId id="177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EB9D8-5F7E-6F6B-B121-88E82FFD6ABB}" name="Daniel Rud" initials="DR" userId="S::rud@usc.edu::1f53cc6d-a7f0-4cd6-9944-c2f0b3e2db2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ncan Campbell Thomas" initials="DCT" lastIdx="9" clrIdx="0">
    <p:extLst>
      <p:ext uri="{19B8F6BF-5375-455C-9EA6-DF929625EA0E}">
        <p15:presenceInfo xmlns:p15="http://schemas.microsoft.com/office/powerpoint/2012/main" userId="S::dthomas@usc.edu::2015c025-e239-4271-8129-05a49bf997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E1435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8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722"/>
    </p:cViewPr>
  </p:sorterViewPr>
  <p:notesViewPr>
    <p:cSldViewPr snapToGrid="0">
      <p:cViewPr varScale="1">
        <p:scale>
          <a:sx n="111" d="100"/>
          <a:sy n="111" d="100"/>
        </p:scale>
        <p:origin x="31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8/10/relationships/authors" Target="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43DA17-4CC3-4C11-9E57-CD1FE23D33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AE2D7-DD6B-4CD6-A095-A295C9BCAF25}">
      <dgm:prSet custT="1"/>
      <dgm:spPr/>
      <dgm:t>
        <a:bodyPr/>
        <a:lstStyle/>
        <a:p>
          <a:r>
            <a:rPr lang="en-US" sz="3200" dirty="0"/>
            <a:t>We want to understand something about etiology or underlying biology</a:t>
          </a:r>
        </a:p>
      </dgm:t>
    </dgm:pt>
    <dgm:pt modelId="{BCC6DD48-3932-483E-907E-71DB3E6C7308}" type="parTrans" cxnId="{E45AB2DE-A252-43F1-A756-98FDFFC8E671}">
      <dgm:prSet/>
      <dgm:spPr/>
      <dgm:t>
        <a:bodyPr/>
        <a:lstStyle/>
        <a:p>
          <a:endParaRPr lang="en-US"/>
        </a:p>
      </dgm:t>
    </dgm:pt>
    <dgm:pt modelId="{9582A1F9-9D0C-4391-BB71-603ACBCFE4FA}" type="sibTrans" cxnId="{E45AB2DE-A252-43F1-A756-98FDFFC8E671}">
      <dgm:prSet/>
      <dgm:spPr/>
      <dgm:t>
        <a:bodyPr/>
        <a:lstStyle/>
        <a:p>
          <a:endParaRPr lang="en-US"/>
        </a:p>
      </dgm:t>
    </dgm:pt>
    <dgm:pt modelId="{DC674A1C-05BA-49D8-AF88-B848FE35819D}">
      <dgm:prSet custT="1"/>
      <dgm:spPr/>
      <dgm:t>
        <a:bodyPr/>
        <a:lstStyle/>
        <a:p>
          <a:r>
            <a:rPr lang="en-US" sz="2800" i="1" dirty="0"/>
            <a:t>e.g. Environmental exposures and genes in the oxidative stress pathway</a:t>
          </a:r>
          <a:endParaRPr lang="en-US" sz="2800" dirty="0"/>
        </a:p>
      </dgm:t>
    </dgm:pt>
    <dgm:pt modelId="{6CE02C3A-20DD-4161-A943-175DEFC34B5C}" type="parTrans" cxnId="{DB14166F-3CF2-4CF4-B459-F49BB5B48EF5}">
      <dgm:prSet/>
      <dgm:spPr/>
      <dgm:t>
        <a:bodyPr/>
        <a:lstStyle/>
        <a:p>
          <a:endParaRPr lang="en-US"/>
        </a:p>
      </dgm:t>
    </dgm:pt>
    <dgm:pt modelId="{AA4DEDD4-28A9-4C34-B656-651F97F78DCB}" type="sibTrans" cxnId="{DB14166F-3CF2-4CF4-B459-F49BB5B48EF5}">
      <dgm:prSet/>
      <dgm:spPr/>
      <dgm:t>
        <a:bodyPr/>
        <a:lstStyle/>
        <a:p>
          <a:endParaRPr lang="en-US"/>
        </a:p>
      </dgm:t>
    </dgm:pt>
    <dgm:pt modelId="{7423EDF3-7D77-4677-AF32-9D95361FD318}">
      <dgm:prSet custT="1"/>
      <dgm:spPr/>
      <dgm:t>
        <a:bodyPr/>
        <a:lstStyle/>
        <a:p>
          <a:r>
            <a:rPr lang="en-US" sz="3200" dirty="0"/>
            <a:t>We want to build better prognostic models</a:t>
          </a:r>
        </a:p>
      </dgm:t>
    </dgm:pt>
    <dgm:pt modelId="{38EA793B-9003-4782-B764-EAB762EC47B5}" type="parTrans" cxnId="{B8EA5656-A9DE-45E4-B655-30BBA5634435}">
      <dgm:prSet/>
      <dgm:spPr/>
      <dgm:t>
        <a:bodyPr/>
        <a:lstStyle/>
        <a:p>
          <a:endParaRPr lang="en-US"/>
        </a:p>
      </dgm:t>
    </dgm:pt>
    <dgm:pt modelId="{44BA4603-EBB6-49C8-96F4-DC08A6ADA249}" type="sibTrans" cxnId="{B8EA5656-A9DE-45E4-B655-30BBA5634435}">
      <dgm:prSet/>
      <dgm:spPr/>
      <dgm:t>
        <a:bodyPr/>
        <a:lstStyle/>
        <a:p>
          <a:endParaRPr lang="en-US"/>
        </a:p>
      </dgm:t>
    </dgm:pt>
    <dgm:pt modelId="{2DFF6CBE-0E05-4F15-8484-1A4836AF086C}">
      <dgm:prSet custT="1"/>
      <dgm:spPr/>
      <dgm:t>
        <a:bodyPr/>
        <a:lstStyle/>
        <a:p>
          <a:r>
            <a:rPr lang="en-US" sz="2800" i="1" dirty="0"/>
            <a:t>e.g. Use genotype to inform choice of treatment or dietary recommendations</a:t>
          </a:r>
          <a:endParaRPr lang="en-US" sz="2800" dirty="0"/>
        </a:p>
      </dgm:t>
    </dgm:pt>
    <dgm:pt modelId="{A0104276-8DBE-4C52-9EB1-AD815396C64B}" type="parTrans" cxnId="{DAD24CD6-559B-4C07-AC9E-87F9F5221467}">
      <dgm:prSet/>
      <dgm:spPr/>
      <dgm:t>
        <a:bodyPr/>
        <a:lstStyle/>
        <a:p>
          <a:endParaRPr lang="en-US"/>
        </a:p>
      </dgm:t>
    </dgm:pt>
    <dgm:pt modelId="{6D0C334E-1E27-46CA-B284-3AAC8ED3E44A}" type="sibTrans" cxnId="{DAD24CD6-559B-4C07-AC9E-87F9F5221467}">
      <dgm:prSet/>
      <dgm:spPr/>
      <dgm:t>
        <a:bodyPr/>
        <a:lstStyle/>
        <a:p>
          <a:endParaRPr lang="en-US"/>
        </a:p>
      </dgm:t>
    </dgm:pt>
    <dgm:pt modelId="{18CEF734-BC4C-45CA-8DD2-2F2638C35D78}" type="pres">
      <dgm:prSet presAssocID="{8843DA17-4CC3-4C11-9E57-CD1FE23D3300}" presName="linear" presStyleCnt="0">
        <dgm:presLayoutVars>
          <dgm:animLvl val="lvl"/>
          <dgm:resizeHandles val="exact"/>
        </dgm:presLayoutVars>
      </dgm:prSet>
      <dgm:spPr/>
    </dgm:pt>
    <dgm:pt modelId="{D3C4C663-8744-41D8-B63C-CCDA301E0C74}" type="pres">
      <dgm:prSet presAssocID="{670AE2D7-DD6B-4CD6-A095-A295C9BCAF25}" presName="parentText" presStyleLbl="node1" presStyleIdx="0" presStyleCnt="2" custScaleY="79569">
        <dgm:presLayoutVars>
          <dgm:chMax val="0"/>
          <dgm:bulletEnabled val="1"/>
        </dgm:presLayoutVars>
      </dgm:prSet>
      <dgm:spPr/>
    </dgm:pt>
    <dgm:pt modelId="{4132E73F-F03A-45C2-9856-2EC93258C6DA}" type="pres">
      <dgm:prSet presAssocID="{670AE2D7-DD6B-4CD6-A095-A295C9BCAF25}" presName="childText" presStyleLbl="revTx" presStyleIdx="0" presStyleCnt="2">
        <dgm:presLayoutVars>
          <dgm:bulletEnabled val="1"/>
        </dgm:presLayoutVars>
      </dgm:prSet>
      <dgm:spPr/>
    </dgm:pt>
    <dgm:pt modelId="{07589A55-536C-4732-AB8D-3DDC5B11BC97}" type="pres">
      <dgm:prSet presAssocID="{7423EDF3-7D77-4677-AF32-9D95361FD318}" presName="parentText" presStyleLbl="node1" presStyleIdx="1" presStyleCnt="2" custScaleY="79036">
        <dgm:presLayoutVars>
          <dgm:chMax val="0"/>
          <dgm:bulletEnabled val="1"/>
        </dgm:presLayoutVars>
      </dgm:prSet>
      <dgm:spPr/>
    </dgm:pt>
    <dgm:pt modelId="{46FCCD94-C35E-46EB-9D01-D54F62042FAD}" type="pres">
      <dgm:prSet presAssocID="{7423EDF3-7D77-4677-AF32-9D95361FD31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1340A31-B247-4B5A-8859-BB81D77D8CF9}" type="presOf" srcId="{8843DA17-4CC3-4C11-9E57-CD1FE23D3300}" destId="{18CEF734-BC4C-45CA-8DD2-2F2638C35D78}" srcOrd="0" destOrd="0" presId="urn:microsoft.com/office/officeart/2005/8/layout/vList2"/>
    <dgm:cxn modelId="{DB14166F-3CF2-4CF4-B459-F49BB5B48EF5}" srcId="{670AE2D7-DD6B-4CD6-A095-A295C9BCAF25}" destId="{DC674A1C-05BA-49D8-AF88-B848FE35819D}" srcOrd="0" destOrd="0" parTransId="{6CE02C3A-20DD-4161-A943-175DEFC34B5C}" sibTransId="{AA4DEDD4-28A9-4C34-B656-651F97F78DCB}"/>
    <dgm:cxn modelId="{B8EA5656-A9DE-45E4-B655-30BBA5634435}" srcId="{8843DA17-4CC3-4C11-9E57-CD1FE23D3300}" destId="{7423EDF3-7D77-4677-AF32-9D95361FD318}" srcOrd="1" destOrd="0" parTransId="{38EA793B-9003-4782-B764-EAB762EC47B5}" sibTransId="{44BA4603-EBB6-49C8-96F4-DC08A6ADA249}"/>
    <dgm:cxn modelId="{29F5E27E-5AA3-43F3-BF3C-FB4CB5D8350A}" type="presOf" srcId="{2DFF6CBE-0E05-4F15-8484-1A4836AF086C}" destId="{46FCCD94-C35E-46EB-9D01-D54F62042FAD}" srcOrd="0" destOrd="0" presId="urn:microsoft.com/office/officeart/2005/8/layout/vList2"/>
    <dgm:cxn modelId="{2208DF84-A32D-4516-8CD3-9238A4AF114F}" type="presOf" srcId="{DC674A1C-05BA-49D8-AF88-B848FE35819D}" destId="{4132E73F-F03A-45C2-9856-2EC93258C6DA}" srcOrd="0" destOrd="0" presId="urn:microsoft.com/office/officeart/2005/8/layout/vList2"/>
    <dgm:cxn modelId="{09FA72C9-308B-4F0B-A1B7-E363A27BF591}" type="presOf" srcId="{7423EDF3-7D77-4677-AF32-9D95361FD318}" destId="{07589A55-536C-4732-AB8D-3DDC5B11BC97}" srcOrd="0" destOrd="0" presId="urn:microsoft.com/office/officeart/2005/8/layout/vList2"/>
    <dgm:cxn modelId="{DAD24CD6-559B-4C07-AC9E-87F9F5221467}" srcId="{7423EDF3-7D77-4677-AF32-9D95361FD318}" destId="{2DFF6CBE-0E05-4F15-8484-1A4836AF086C}" srcOrd="0" destOrd="0" parTransId="{A0104276-8DBE-4C52-9EB1-AD815396C64B}" sibTransId="{6D0C334E-1E27-46CA-B284-3AAC8ED3E44A}"/>
    <dgm:cxn modelId="{E45AB2DE-A252-43F1-A756-98FDFFC8E671}" srcId="{8843DA17-4CC3-4C11-9E57-CD1FE23D3300}" destId="{670AE2D7-DD6B-4CD6-A095-A295C9BCAF25}" srcOrd="0" destOrd="0" parTransId="{BCC6DD48-3932-483E-907E-71DB3E6C7308}" sibTransId="{9582A1F9-9D0C-4391-BB71-603ACBCFE4FA}"/>
    <dgm:cxn modelId="{0577E8F9-9303-4FB2-8D33-01770285F452}" type="presOf" srcId="{670AE2D7-DD6B-4CD6-A095-A295C9BCAF25}" destId="{D3C4C663-8744-41D8-B63C-CCDA301E0C74}" srcOrd="0" destOrd="0" presId="urn:microsoft.com/office/officeart/2005/8/layout/vList2"/>
    <dgm:cxn modelId="{B3FB5CF5-7BAE-4395-A0CC-D0B58A9CE48F}" type="presParOf" srcId="{18CEF734-BC4C-45CA-8DD2-2F2638C35D78}" destId="{D3C4C663-8744-41D8-B63C-CCDA301E0C74}" srcOrd="0" destOrd="0" presId="urn:microsoft.com/office/officeart/2005/8/layout/vList2"/>
    <dgm:cxn modelId="{27EF0580-B6AC-452F-B4CF-65B144DDBD84}" type="presParOf" srcId="{18CEF734-BC4C-45CA-8DD2-2F2638C35D78}" destId="{4132E73F-F03A-45C2-9856-2EC93258C6DA}" srcOrd="1" destOrd="0" presId="urn:microsoft.com/office/officeart/2005/8/layout/vList2"/>
    <dgm:cxn modelId="{F5E7616D-EF43-4818-9B6A-20D3EBC1344B}" type="presParOf" srcId="{18CEF734-BC4C-45CA-8DD2-2F2638C35D78}" destId="{07589A55-536C-4732-AB8D-3DDC5B11BC97}" srcOrd="2" destOrd="0" presId="urn:microsoft.com/office/officeart/2005/8/layout/vList2"/>
    <dgm:cxn modelId="{2DFEE949-C70B-40A1-A86D-7EA21C69CD84}" type="presParOf" srcId="{18CEF734-BC4C-45CA-8DD2-2F2638C35D78}" destId="{46FCCD94-C35E-46EB-9D01-D54F62042FA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3DA17-4CC3-4C11-9E57-CD1FE23D33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AE2D7-DD6B-4CD6-A095-A295C9BCAF25}">
      <dgm:prSet custT="1"/>
      <dgm:spPr/>
      <dgm:t>
        <a:bodyPr/>
        <a:lstStyle/>
        <a:p>
          <a:r>
            <a:rPr lang="en-US" sz="3200" dirty="0"/>
            <a:t>G is important and we want to identify possible higher-penetrance subgroups</a:t>
          </a:r>
        </a:p>
      </dgm:t>
    </dgm:pt>
    <dgm:pt modelId="{BCC6DD48-3932-483E-907E-71DB3E6C7308}" type="parTrans" cxnId="{E45AB2DE-A252-43F1-A756-98FDFFC8E671}">
      <dgm:prSet/>
      <dgm:spPr/>
      <dgm:t>
        <a:bodyPr/>
        <a:lstStyle/>
        <a:p>
          <a:endParaRPr lang="en-US"/>
        </a:p>
      </dgm:t>
    </dgm:pt>
    <dgm:pt modelId="{9582A1F9-9D0C-4391-BB71-603ACBCFE4FA}" type="sibTrans" cxnId="{E45AB2DE-A252-43F1-A756-98FDFFC8E671}">
      <dgm:prSet/>
      <dgm:spPr/>
      <dgm:t>
        <a:bodyPr/>
        <a:lstStyle/>
        <a:p>
          <a:endParaRPr lang="en-US"/>
        </a:p>
      </dgm:t>
    </dgm:pt>
    <dgm:pt modelId="{DC674A1C-05BA-49D8-AF88-B848FE35819D}">
      <dgm:prSet custT="1"/>
      <dgm:spPr/>
      <dgm:t>
        <a:bodyPr/>
        <a:lstStyle/>
        <a:p>
          <a:r>
            <a:rPr lang="en-US" sz="3200" i="1" dirty="0"/>
            <a:t>Is the BRCA1 </a:t>
          </a:r>
          <a:r>
            <a:rPr lang="en-US" sz="3200" i="1" dirty="0">
              <a:sym typeface="Wingdings" panose="05000000000000000000" pitchFamily="2" charset="2"/>
            </a:rPr>
            <a:t></a:t>
          </a:r>
          <a:r>
            <a:rPr lang="en-US" sz="3200" i="1" dirty="0"/>
            <a:t> Breast Cancer association stronger in pre-menopausal women?</a:t>
          </a:r>
          <a:endParaRPr lang="en-US" sz="3200" dirty="0"/>
        </a:p>
      </dgm:t>
    </dgm:pt>
    <dgm:pt modelId="{6CE02C3A-20DD-4161-A943-175DEFC34B5C}" type="parTrans" cxnId="{DB14166F-3CF2-4CF4-B459-F49BB5B48EF5}">
      <dgm:prSet/>
      <dgm:spPr/>
      <dgm:t>
        <a:bodyPr/>
        <a:lstStyle/>
        <a:p>
          <a:endParaRPr lang="en-US"/>
        </a:p>
      </dgm:t>
    </dgm:pt>
    <dgm:pt modelId="{AA4DEDD4-28A9-4C34-B656-651F97F78DCB}" type="sibTrans" cxnId="{DB14166F-3CF2-4CF4-B459-F49BB5B48EF5}">
      <dgm:prSet/>
      <dgm:spPr/>
      <dgm:t>
        <a:bodyPr/>
        <a:lstStyle/>
        <a:p>
          <a:endParaRPr lang="en-US"/>
        </a:p>
      </dgm:t>
    </dgm:pt>
    <dgm:pt modelId="{7423EDF3-7D77-4677-AF32-9D95361FD318}">
      <dgm:prSet custT="1"/>
      <dgm:spPr/>
      <dgm:t>
        <a:bodyPr/>
        <a:lstStyle/>
        <a:p>
          <a:r>
            <a:rPr lang="en-US" sz="3200" dirty="0"/>
            <a:t>E is important and we want to identify potentially susceptible subgroups</a:t>
          </a:r>
        </a:p>
      </dgm:t>
    </dgm:pt>
    <dgm:pt modelId="{38EA793B-9003-4782-B764-EAB762EC47B5}" type="parTrans" cxnId="{B8EA5656-A9DE-45E4-B655-30BBA5634435}">
      <dgm:prSet/>
      <dgm:spPr/>
      <dgm:t>
        <a:bodyPr/>
        <a:lstStyle/>
        <a:p>
          <a:endParaRPr lang="en-US"/>
        </a:p>
      </dgm:t>
    </dgm:pt>
    <dgm:pt modelId="{44BA4603-EBB6-49C8-96F4-DC08A6ADA249}" type="sibTrans" cxnId="{B8EA5656-A9DE-45E4-B655-30BBA5634435}">
      <dgm:prSet/>
      <dgm:spPr/>
      <dgm:t>
        <a:bodyPr/>
        <a:lstStyle/>
        <a:p>
          <a:endParaRPr lang="en-US"/>
        </a:p>
      </dgm:t>
    </dgm:pt>
    <dgm:pt modelId="{2DFF6CBE-0E05-4F15-8484-1A4836AF086C}">
      <dgm:prSet custT="1"/>
      <dgm:spPr/>
      <dgm:t>
        <a:bodyPr/>
        <a:lstStyle/>
        <a:p>
          <a:r>
            <a:rPr lang="en-US" sz="3200" i="1" dirty="0"/>
            <a:t>Is the Air Pollution </a:t>
          </a:r>
          <a:r>
            <a:rPr lang="en-US" sz="3200" i="1" dirty="0">
              <a:sym typeface="Wingdings" panose="05000000000000000000" pitchFamily="2" charset="2"/>
            </a:rPr>
            <a:t></a:t>
          </a:r>
          <a:r>
            <a:rPr lang="en-US" sz="3200" i="1" dirty="0"/>
            <a:t> Asthma association stronger in those with GSTM1 null genotype?</a:t>
          </a:r>
          <a:endParaRPr lang="en-US" sz="3200" dirty="0"/>
        </a:p>
      </dgm:t>
    </dgm:pt>
    <dgm:pt modelId="{A0104276-8DBE-4C52-9EB1-AD815396C64B}" type="parTrans" cxnId="{DAD24CD6-559B-4C07-AC9E-87F9F5221467}">
      <dgm:prSet/>
      <dgm:spPr/>
      <dgm:t>
        <a:bodyPr/>
        <a:lstStyle/>
        <a:p>
          <a:endParaRPr lang="en-US"/>
        </a:p>
      </dgm:t>
    </dgm:pt>
    <dgm:pt modelId="{6D0C334E-1E27-46CA-B284-3AAC8ED3E44A}" type="sibTrans" cxnId="{DAD24CD6-559B-4C07-AC9E-87F9F5221467}">
      <dgm:prSet/>
      <dgm:spPr/>
      <dgm:t>
        <a:bodyPr/>
        <a:lstStyle/>
        <a:p>
          <a:endParaRPr lang="en-US"/>
        </a:p>
      </dgm:t>
    </dgm:pt>
    <dgm:pt modelId="{1FD3294E-FF6D-414F-AE7B-A293001BB93A}">
      <dgm:prSet custT="1"/>
      <dgm:spPr/>
      <dgm:t>
        <a:bodyPr/>
        <a:lstStyle/>
        <a:p>
          <a:endParaRPr lang="en-US" sz="3200" dirty="0"/>
        </a:p>
      </dgm:t>
    </dgm:pt>
    <dgm:pt modelId="{D8F5CBCD-1AC2-4AD2-92AE-610C614E8AFC}" type="parTrans" cxnId="{E90B69AC-48DE-44FB-A8F6-4119C3691FFD}">
      <dgm:prSet/>
      <dgm:spPr/>
      <dgm:t>
        <a:bodyPr/>
        <a:lstStyle/>
        <a:p>
          <a:endParaRPr lang="en-US"/>
        </a:p>
      </dgm:t>
    </dgm:pt>
    <dgm:pt modelId="{C4B9A7FE-8A05-41CE-A03B-9659C83D9974}" type="sibTrans" cxnId="{E90B69AC-48DE-44FB-A8F6-4119C3691FFD}">
      <dgm:prSet/>
      <dgm:spPr/>
      <dgm:t>
        <a:bodyPr/>
        <a:lstStyle/>
        <a:p>
          <a:endParaRPr lang="en-US"/>
        </a:p>
      </dgm:t>
    </dgm:pt>
    <dgm:pt modelId="{18CEF734-BC4C-45CA-8DD2-2F2638C35D78}" type="pres">
      <dgm:prSet presAssocID="{8843DA17-4CC3-4C11-9E57-CD1FE23D3300}" presName="linear" presStyleCnt="0">
        <dgm:presLayoutVars>
          <dgm:animLvl val="lvl"/>
          <dgm:resizeHandles val="exact"/>
        </dgm:presLayoutVars>
      </dgm:prSet>
      <dgm:spPr/>
    </dgm:pt>
    <dgm:pt modelId="{D3C4C663-8744-41D8-B63C-CCDA301E0C74}" type="pres">
      <dgm:prSet presAssocID="{670AE2D7-DD6B-4CD6-A095-A295C9BCAF25}" presName="parentText" presStyleLbl="node1" presStyleIdx="0" presStyleCnt="2" custScaleY="70488">
        <dgm:presLayoutVars>
          <dgm:chMax val="0"/>
          <dgm:bulletEnabled val="1"/>
        </dgm:presLayoutVars>
      </dgm:prSet>
      <dgm:spPr/>
    </dgm:pt>
    <dgm:pt modelId="{4132E73F-F03A-45C2-9856-2EC93258C6DA}" type="pres">
      <dgm:prSet presAssocID="{670AE2D7-DD6B-4CD6-A095-A295C9BCAF25}" presName="childText" presStyleLbl="revTx" presStyleIdx="0" presStyleCnt="2">
        <dgm:presLayoutVars>
          <dgm:bulletEnabled val="1"/>
        </dgm:presLayoutVars>
      </dgm:prSet>
      <dgm:spPr/>
    </dgm:pt>
    <dgm:pt modelId="{07589A55-536C-4732-AB8D-3DDC5B11BC97}" type="pres">
      <dgm:prSet presAssocID="{7423EDF3-7D77-4677-AF32-9D95361FD318}" presName="parentText" presStyleLbl="node1" presStyleIdx="1" presStyleCnt="2" custScaleY="71523">
        <dgm:presLayoutVars>
          <dgm:chMax val="0"/>
          <dgm:bulletEnabled val="1"/>
        </dgm:presLayoutVars>
      </dgm:prSet>
      <dgm:spPr/>
    </dgm:pt>
    <dgm:pt modelId="{46FCCD94-C35E-46EB-9D01-D54F62042FAD}" type="pres">
      <dgm:prSet presAssocID="{7423EDF3-7D77-4677-AF32-9D95361FD31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1340A31-B247-4B5A-8859-BB81D77D8CF9}" type="presOf" srcId="{8843DA17-4CC3-4C11-9E57-CD1FE23D3300}" destId="{18CEF734-BC4C-45CA-8DD2-2F2638C35D78}" srcOrd="0" destOrd="0" presId="urn:microsoft.com/office/officeart/2005/8/layout/vList2"/>
    <dgm:cxn modelId="{DB14166F-3CF2-4CF4-B459-F49BB5B48EF5}" srcId="{670AE2D7-DD6B-4CD6-A095-A295C9BCAF25}" destId="{DC674A1C-05BA-49D8-AF88-B848FE35819D}" srcOrd="0" destOrd="0" parTransId="{6CE02C3A-20DD-4161-A943-175DEFC34B5C}" sibTransId="{AA4DEDD4-28A9-4C34-B656-651F97F78DCB}"/>
    <dgm:cxn modelId="{B8EA5656-A9DE-45E4-B655-30BBA5634435}" srcId="{8843DA17-4CC3-4C11-9E57-CD1FE23D3300}" destId="{7423EDF3-7D77-4677-AF32-9D95361FD318}" srcOrd="1" destOrd="0" parTransId="{38EA793B-9003-4782-B764-EAB762EC47B5}" sibTransId="{44BA4603-EBB6-49C8-96F4-DC08A6ADA249}"/>
    <dgm:cxn modelId="{29F5E27E-5AA3-43F3-BF3C-FB4CB5D8350A}" type="presOf" srcId="{2DFF6CBE-0E05-4F15-8484-1A4836AF086C}" destId="{46FCCD94-C35E-46EB-9D01-D54F62042FAD}" srcOrd="0" destOrd="0" presId="urn:microsoft.com/office/officeart/2005/8/layout/vList2"/>
    <dgm:cxn modelId="{2208DF84-A32D-4516-8CD3-9238A4AF114F}" type="presOf" srcId="{DC674A1C-05BA-49D8-AF88-B848FE35819D}" destId="{4132E73F-F03A-45C2-9856-2EC93258C6DA}" srcOrd="0" destOrd="0" presId="urn:microsoft.com/office/officeart/2005/8/layout/vList2"/>
    <dgm:cxn modelId="{E90B69AC-48DE-44FB-A8F6-4119C3691FFD}" srcId="{670AE2D7-DD6B-4CD6-A095-A295C9BCAF25}" destId="{1FD3294E-FF6D-414F-AE7B-A293001BB93A}" srcOrd="1" destOrd="0" parTransId="{D8F5CBCD-1AC2-4AD2-92AE-610C614E8AFC}" sibTransId="{C4B9A7FE-8A05-41CE-A03B-9659C83D9974}"/>
    <dgm:cxn modelId="{09FA72C9-308B-4F0B-A1B7-E363A27BF591}" type="presOf" srcId="{7423EDF3-7D77-4677-AF32-9D95361FD318}" destId="{07589A55-536C-4732-AB8D-3DDC5B11BC97}" srcOrd="0" destOrd="0" presId="urn:microsoft.com/office/officeart/2005/8/layout/vList2"/>
    <dgm:cxn modelId="{DAD24CD6-559B-4C07-AC9E-87F9F5221467}" srcId="{7423EDF3-7D77-4677-AF32-9D95361FD318}" destId="{2DFF6CBE-0E05-4F15-8484-1A4836AF086C}" srcOrd="0" destOrd="0" parTransId="{A0104276-8DBE-4C52-9EB1-AD815396C64B}" sibTransId="{6D0C334E-1E27-46CA-B284-3AAC8ED3E44A}"/>
    <dgm:cxn modelId="{E45AB2DE-A252-43F1-A756-98FDFFC8E671}" srcId="{8843DA17-4CC3-4C11-9E57-CD1FE23D3300}" destId="{670AE2D7-DD6B-4CD6-A095-A295C9BCAF25}" srcOrd="0" destOrd="0" parTransId="{BCC6DD48-3932-483E-907E-71DB3E6C7308}" sibTransId="{9582A1F9-9D0C-4391-BB71-603ACBCFE4FA}"/>
    <dgm:cxn modelId="{CDA001EF-3A16-494D-8209-C0A90850769B}" type="presOf" srcId="{1FD3294E-FF6D-414F-AE7B-A293001BB93A}" destId="{4132E73F-F03A-45C2-9856-2EC93258C6DA}" srcOrd="0" destOrd="1" presId="urn:microsoft.com/office/officeart/2005/8/layout/vList2"/>
    <dgm:cxn modelId="{0577E8F9-9303-4FB2-8D33-01770285F452}" type="presOf" srcId="{670AE2D7-DD6B-4CD6-A095-A295C9BCAF25}" destId="{D3C4C663-8744-41D8-B63C-CCDA301E0C74}" srcOrd="0" destOrd="0" presId="urn:microsoft.com/office/officeart/2005/8/layout/vList2"/>
    <dgm:cxn modelId="{B3FB5CF5-7BAE-4395-A0CC-D0B58A9CE48F}" type="presParOf" srcId="{18CEF734-BC4C-45CA-8DD2-2F2638C35D78}" destId="{D3C4C663-8744-41D8-B63C-CCDA301E0C74}" srcOrd="0" destOrd="0" presId="urn:microsoft.com/office/officeart/2005/8/layout/vList2"/>
    <dgm:cxn modelId="{27EF0580-B6AC-452F-B4CF-65B144DDBD84}" type="presParOf" srcId="{18CEF734-BC4C-45CA-8DD2-2F2638C35D78}" destId="{4132E73F-F03A-45C2-9856-2EC93258C6DA}" srcOrd="1" destOrd="0" presId="urn:microsoft.com/office/officeart/2005/8/layout/vList2"/>
    <dgm:cxn modelId="{F5E7616D-EF43-4818-9B6A-20D3EBC1344B}" type="presParOf" srcId="{18CEF734-BC4C-45CA-8DD2-2F2638C35D78}" destId="{07589A55-536C-4732-AB8D-3DDC5B11BC97}" srcOrd="2" destOrd="0" presId="urn:microsoft.com/office/officeart/2005/8/layout/vList2"/>
    <dgm:cxn modelId="{2DFEE949-C70B-40A1-A86D-7EA21C69CD84}" type="presParOf" srcId="{18CEF734-BC4C-45CA-8DD2-2F2638C35D78}" destId="{46FCCD94-C35E-46EB-9D01-D54F62042FA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4C663-8744-41D8-B63C-CCDA301E0C74}">
      <dsp:nvSpPr>
        <dsp:cNvPr id="0" name=""/>
        <dsp:cNvSpPr/>
      </dsp:nvSpPr>
      <dsp:spPr>
        <a:xfrm>
          <a:off x="0" y="445270"/>
          <a:ext cx="11397356" cy="1012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 want to understand something about etiology or underlying biology</a:t>
          </a:r>
        </a:p>
      </dsp:txBody>
      <dsp:txXfrm>
        <a:off x="49445" y="494715"/>
        <a:ext cx="11298466" cy="913991"/>
      </dsp:txXfrm>
    </dsp:sp>
    <dsp:sp modelId="{4132E73F-F03A-45C2-9856-2EC93258C6DA}">
      <dsp:nvSpPr>
        <dsp:cNvPr id="0" name=""/>
        <dsp:cNvSpPr/>
      </dsp:nvSpPr>
      <dsp:spPr>
        <a:xfrm>
          <a:off x="0" y="1458152"/>
          <a:ext cx="11397356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86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i="1" kern="1200" dirty="0"/>
            <a:t>e.g. Environmental exposures and genes in the oxidative stress pathway</a:t>
          </a:r>
          <a:endParaRPr lang="en-US" sz="2800" kern="1200" dirty="0"/>
        </a:p>
      </dsp:txBody>
      <dsp:txXfrm>
        <a:off x="0" y="1458152"/>
        <a:ext cx="11397356" cy="1059840"/>
      </dsp:txXfrm>
    </dsp:sp>
    <dsp:sp modelId="{07589A55-536C-4732-AB8D-3DDC5B11BC97}">
      <dsp:nvSpPr>
        <dsp:cNvPr id="0" name=""/>
        <dsp:cNvSpPr/>
      </dsp:nvSpPr>
      <dsp:spPr>
        <a:xfrm>
          <a:off x="0" y="2517992"/>
          <a:ext cx="11397356" cy="10060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 want to build better prognostic models</a:t>
          </a:r>
        </a:p>
      </dsp:txBody>
      <dsp:txXfrm>
        <a:off x="49114" y="2567106"/>
        <a:ext cx="11299128" cy="907868"/>
      </dsp:txXfrm>
    </dsp:sp>
    <dsp:sp modelId="{46FCCD94-C35E-46EB-9D01-D54F62042FAD}">
      <dsp:nvSpPr>
        <dsp:cNvPr id="0" name=""/>
        <dsp:cNvSpPr/>
      </dsp:nvSpPr>
      <dsp:spPr>
        <a:xfrm>
          <a:off x="0" y="3524089"/>
          <a:ext cx="11397356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86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i="1" kern="1200" dirty="0"/>
            <a:t>e.g. Use genotype to inform choice of treatment or dietary recommendations</a:t>
          </a:r>
          <a:endParaRPr lang="en-US" sz="2800" kern="1200" dirty="0"/>
        </a:p>
      </dsp:txBody>
      <dsp:txXfrm>
        <a:off x="0" y="3524089"/>
        <a:ext cx="11397356" cy="1059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4C663-8744-41D8-B63C-CCDA301E0C74}">
      <dsp:nvSpPr>
        <dsp:cNvPr id="0" name=""/>
        <dsp:cNvSpPr/>
      </dsp:nvSpPr>
      <dsp:spPr>
        <a:xfrm>
          <a:off x="0" y="319048"/>
          <a:ext cx="11117802" cy="8972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 is important and we want to identify possible higher-penetrance subgroups</a:t>
          </a:r>
        </a:p>
      </dsp:txBody>
      <dsp:txXfrm>
        <a:off x="43802" y="362850"/>
        <a:ext cx="11030198" cy="809680"/>
      </dsp:txXfrm>
    </dsp:sp>
    <dsp:sp modelId="{4132E73F-F03A-45C2-9856-2EC93258C6DA}">
      <dsp:nvSpPr>
        <dsp:cNvPr id="0" name=""/>
        <dsp:cNvSpPr/>
      </dsp:nvSpPr>
      <dsp:spPr>
        <a:xfrm>
          <a:off x="0" y="1216332"/>
          <a:ext cx="11117802" cy="1523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90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i="1" kern="1200" dirty="0"/>
            <a:t>Is the BRCA1 </a:t>
          </a:r>
          <a:r>
            <a:rPr lang="en-US" sz="3200" i="1" kern="1200" dirty="0">
              <a:sym typeface="Wingdings" panose="05000000000000000000" pitchFamily="2" charset="2"/>
            </a:rPr>
            <a:t></a:t>
          </a:r>
          <a:r>
            <a:rPr lang="en-US" sz="3200" i="1" kern="1200" dirty="0"/>
            <a:t> Breast Cancer association stronger in pre-menopausal women?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200" kern="1200" dirty="0"/>
        </a:p>
      </dsp:txBody>
      <dsp:txXfrm>
        <a:off x="0" y="1216332"/>
        <a:ext cx="11117802" cy="1523520"/>
      </dsp:txXfrm>
    </dsp:sp>
    <dsp:sp modelId="{07589A55-536C-4732-AB8D-3DDC5B11BC97}">
      <dsp:nvSpPr>
        <dsp:cNvPr id="0" name=""/>
        <dsp:cNvSpPr/>
      </dsp:nvSpPr>
      <dsp:spPr>
        <a:xfrm>
          <a:off x="0" y="2739852"/>
          <a:ext cx="11117802" cy="9104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 is important and we want to identify potentially susceptible subgroups</a:t>
          </a:r>
        </a:p>
      </dsp:txBody>
      <dsp:txXfrm>
        <a:off x="44445" y="2784297"/>
        <a:ext cx="11028912" cy="821569"/>
      </dsp:txXfrm>
    </dsp:sp>
    <dsp:sp modelId="{46FCCD94-C35E-46EB-9D01-D54F62042FAD}">
      <dsp:nvSpPr>
        <dsp:cNvPr id="0" name=""/>
        <dsp:cNvSpPr/>
      </dsp:nvSpPr>
      <dsp:spPr>
        <a:xfrm>
          <a:off x="0" y="3650311"/>
          <a:ext cx="11117802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90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i="1" kern="1200" dirty="0"/>
            <a:t>Is the Air Pollution </a:t>
          </a:r>
          <a:r>
            <a:rPr lang="en-US" sz="3200" i="1" kern="1200" dirty="0">
              <a:sym typeface="Wingdings" panose="05000000000000000000" pitchFamily="2" charset="2"/>
            </a:rPr>
            <a:t></a:t>
          </a:r>
          <a:r>
            <a:rPr lang="en-US" sz="3200" i="1" kern="1200" dirty="0"/>
            <a:t> Asthma association stronger in those with GSTM1 null genotype?</a:t>
          </a:r>
          <a:endParaRPr lang="en-US" sz="3200" kern="1200" dirty="0"/>
        </a:p>
      </dsp:txBody>
      <dsp:txXfrm>
        <a:off x="0" y="3650311"/>
        <a:ext cx="11117802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671EEE-7443-9A6D-1F64-4B72A74718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6D693C-00D7-DD8F-F79F-C195E41EA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11246-8A3A-4B48-B28C-42A3EAE90A49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766E7-34C3-14F2-04FC-581DF8A27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96C3E-92B3-13A6-E122-1ED6A06A0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F8D1-12F6-F64F-838B-1E8E18E2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FEB8E-FCE1-4406-9E86-0EB2BECEAC0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EA078-2962-4B6D-80F2-E60D9E0E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7F05C-8BA4-430C-BB56-3093AD0E2B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79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</a:t>
            </a:r>
            <a:r>
              <a:rPr lang="en-US" baseline="0"/>
              <a:t> comes the Annotation Query, or for short, </a:t>
            </a:r>
            <a:r>
              <a:rPr lang="en-US" baseline="0" err="1"/>
              <a:t>AnnoQ</a:t>
            </a:r>
            <a:r>
              <a:rPr lang="en-US" baseline="0"/>
              <a:t>. </a:t>
            </a:r>
          </a:p>
          <a:p>
            <a:r>
              <a:rPr lang="en-US" baseline="0"/>
              <a:t>This is the home page. You can access it through this URL. Zhu will tell you later about how to use this page.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68B-551D-0E49-BDDA-DBA348F886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0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18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7F05C-8BA4-430C-BB56-3093AD0E2B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8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726BDC-95A2-4BA1-89C9-BB955172FB90}" type="slidenum">
              <a:rPr lang="en-US"/>
              <a:pPr/>
              <a:t>9</a:t>
            </a:fld>
            <a:endParaRPr lang="en-US"/>
          </a:p>
        </p:txBody>
      </p:sp>
      <p:sp>
        <p:nvSpPr>
          <p:cNvPr id="1283074" name="Rectangle 2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home messages</a:t>
            </a:r>
            <a:r>
              <a:rPr lang="en-US" baseline="0" dirty="0"/>
              <a:t> for this figure:  Power of 2-step methods depend on magnitude of marginal G effect, and there is no universally most powerful method to detect GxE in a GWAS (motivation for implementing multiple methods in </a:t>
            </a:r>
            <a:r>
              <a:rPr lang="en-US" baseline="0" dirty="0" err="1"/>
              <a:t>GxEscan</a:t>
            </a:r>
            <a:r>
              <a:rPr lang="en-US" baseline="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A3A7-EF5F-4E69-96FE-83BFAAC43B6A}" type="slidenum">
              <a:rPr lang="en-US" smtClean="0">
                <a:solidFill>
                  <a:srgbClr val="1F497D"/>
                </a:solidFill>
              </a:rPr>
              <a:pPr/>
              <a:t>39</a:t>
            </a:fld>
            <a:endParaRPr lang="en-US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AAF7B-0A8A-4F68-8B3F-C7A770BC51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239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Workhorse driving GWIS</a:t>
            </a:r>
          </a:p>
          <a:p>
            <a:r>
              <a:rPr lang="en-US" dirty="0"/>
              <a:t>Mention runtimes for GWIS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56B40F-6909-3C43-A079-58C492A379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470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7F12A-5D9D-49C7-90DD-C059E8BFA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0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PTGER4 is a important for the biological mechanism of action of aspirin. Unfortunately however,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eQTL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looks up of this markers (+ LD SNPs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Rsq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&gt; 0.5) didn’t yield any significant findings.  There IS an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eQTL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GTEx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v8 with PTGER4, but the finding is for “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Skin_Not_Sun_Exposed_Suprapubic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99A1EB-4423-4C9D-9659-6FC2E53002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43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60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3AC4-3784-FDB9-3C4B-705D6429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ADB3-E520-567A-A6A0-48B44BEA8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83F49-99B3-2FD7-521E-94E8F9C5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37D16-9D4D-15D5-C6BF-55FD52163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1BC1C-44E4-860E-68FA-F5957098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E27EB-A96B-ED1E-B696-DC030E20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E0CDD-C34A-D76E-1E33-F7611BA96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5FF0B-C74A-5FD8-399A-DFF547961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963A-B7D8-5840-0312-4F84B2323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5A96F-8F2F-AD36-9FC3-8451227B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45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C77E-9A9B-6ADA-3CCD-4031DD1A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DB92F-C44D-D9B1-CA4A-4B3DA9780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0B1E3-440F-270E-1BB6-DC08BA470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4D610-9B71-3178-13B0-85E3DDC77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71A07-F3F7-1B38-9857-008030E3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AC9EE-FB10-DDD5-DCB9-B123AEA9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9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4A5D-73DD-935A-13B0-1C639D80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238E7-5594-8C55-C555-59F655939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1B6E6-5CF2-A9CB-9414-8A83834BE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77CBF-F1E0-404E-CD34-E7AD94934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9DEA0-C15F-9F78-9AA0-B27D82801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28A4E-4E26-697F-54C8-173B126B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2E6C6-400E-9F07-8289-5626BE8D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6A33C-1142-A540-EF4E-3FE65FA5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98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037D-87DC-558F-79A5-7EEE2B20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993B4-1BAA-64B2-F71A-CB5AA778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96074-A613-2DD9-6826-70A14CFC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7086D-9AAC-ED4C-203A-A9EC88E9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7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BC390-C92D-EF66-84CE-4164AF0E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8212A-9F58-C101-CCBD-AE7C2BDE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CBB7A-8D13-AE1D-A605-C7698AE3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54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C314-ED33-C657-C0AE-E2E70DC0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F87EC-0035-A28F-D77C-7E721D17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ADF90-0EC0-16BB-8881-45251E6A1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A26E4-A1D5-95F5-A2AA-F49757C9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66AA6-3865-086E-F9EE-0FF55A28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071FE-5613-5ACF-6550-D526574F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70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B7D3-B715-CB63-2A15-BB564046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0418A-CBC1-2CFE-A25E-28E8BEFE1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66928-65C5-56FE-FA40-317FD8AF2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9CFDD-5579-4946-B22E-A9F3A17E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452D6-D509-8886-52E3-8E2F785E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89794-F1D9-713B-2338-847AEBED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99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9891-7236-DE81-46D9-C6320F6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0FFC7-C45B-F473-0B2B-69B9DB8CB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011B-6011-A69C-67E3-EE73CDB1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24FD-F841-EF9C-81D4-E396076D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7843C-EABE-2C53-D3E8-DFDA668A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72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B617A-6432-C649-5DD9-6518FE121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347A3-179B-F7DA-C0DF-BCBAFBF1A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A01D1-E10D-E9AE-4F52-1ACB5E6F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69CC4-DB9F-7BFF-E363-B6D59831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6763E-49D2-DA88-D88B-68E1C5A0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6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6081"/>
            <a:ext cx="12192000" cy="329564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4" y="463667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5" y="1303264"/>
            <a:ext cx="11534907" cy="711200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5836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76234" indent="-23017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5" y="6507170"/>
            <a:ext cx="2100999" cy="295044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4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76234" indent="-23017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5" y="6507170"/>
            <a:ext cx="2100999" cy="295044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97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4380" y="1676400"/>
            <a:ext cx="5091289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6291" y="1676400"/>
            <a:ext cx="5091289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770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ea typeface="+mn-ea"/>
              </a:defRPr>
            </a:lvl1pPr>
          </a:lstStyle>
          <a:p>
            <a:pPr>
              <a:defRPr/>
            </a:pPr>
            <a:fld id="{30B9F964-3524-4A5A-BBC8-5706BCAF3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3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74E5-FF9A-712F-B24D-ED92B6618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260B9-49D0-8257-5D6E-7C7FC2E1F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9BEA-9FB9-4ED1-A60B-0EB9E9F5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D0BB9-661F-62F6-7D25-95F4F246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8C7BE-CF9F-7519-92D5-0273428F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2588" y="6186585"/>
            <a:ext cx="12204901" cy="691084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133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04" y="6172192"/>
            <a:ext cx="3257597" cy="685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CC459A-2B81-8244-8994-C7E6689E02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97035" y="6187592"/>
            <a:ext cx="2305211" cy="69089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2588" y="5760615"/>
            <a:ext cx="1117053" cy="111705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367568" y="0"/>
            <a:ext cx="482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12-14, 2024</a:t>
            </a:r>
          </a:p>
        </p:txBody>
      </p:sp>
    </p:spTree>
    <p:extLst>
      <p:ext uri="{BB962C8B-B14F-4D97-AF65-F5344CB8AC3E}">
        <p14:creationId xmlns:p14="http://schemas.microsoft.com/office/powerpoint/2010/main" val="2005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70" r:id="rId7"/>
    <p:sldLayoutId id="2147483671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AC7745-96B9-E47A-0467-799E0700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783A6-B196-08C1-7022-7B11A0C38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A5E6D-A1C9-4592-D008-3BA251393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5683-B334-4CE5-BB52-C1ED25ABB9A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77B90-A1E8-E272-459C-F7BD1F3FB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F96D-D1B2-B084-73E1-3D44D296A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144F-055F-4AFF-A864-119CCC03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4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hyperlink" Target="https://pphs.usc.edu/biostatistics-software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phs.usc.edu/biostatistics-software/" TargetMode="External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50.jpeg"/><Relationship Id="rId7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noq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4B5269-5860-4DEE-A22F-FE875CEE9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762000"/>
            <a:ext cx="9944100" cy="1143000"/>
          </a:xfrm>
        </p:spPr>
        <p:txBody>
          <a:bodyPr/>
          <a:lstStyle/>
          <a:p>
            <a:r>
              <a:rPr lang="en-US" sz="4800" dirty="0"/>
              <a:t>Gene-environment Interactions:</a:t>
            </a:r>
            <a:br>
              <a:rPr lang="en-US" sz="4800" dirty="0"/>
            </a:br>
            <a:r>
              <a:rPr lang="en-US" sz="4800" dirty="0"/>
              <a:t>Part 1:  </a:t>
            </a:r>
            <a:r>
              <a:rPr lang="en-US" sz="4800" dirty="0" err="1"/>
              <a:t>GxE</a:t>
            </a:r>
            <a:r>
              <a:rPr lang="en-US" sz="4800" dirty="0"/>
              <a:t>, GWIS, and Omics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106E9-D105-4A00-AE12-6434DA9EA0C7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514600"/>
            <a:ext cx="8743950" cy="3962400"/>
          </a:xfrm>
          <a:prstGeom prst="rect">
            <a:avLst/>
          </a:prstGeom>
        </p:spPr>
        <p:txBody>
          <a:bodyPr/>
          <a:lstStyle>
            <a:lvl1pPr marL="385763" indent="-385763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35819" indent="-321469" algn="l" defTabSz="514350" rtl="0" eaLnBrk="1" latinLnBrk="0" hangingPunct="1">
              <a:spcBef>
                <a:spcPct val="20000"/>
              </a:spcBef>
              <a:buFont typeface="Arial"/>
              <a:buChar char="–"/>
              <a:defRPr sz="31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8587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00225" indent="-257175" algn="l" defTabSz="514350" rtl="0" eaLnBrk="1" latinLnBrk="0" hangingPunct="1">
              <a:spcBef>
                <a:spcPct val="20000"/>
              </a:spcBef>
              <a:buFont typeface="Arial"/>
              <a:buChar char="–"/>
              <a:defRPr sz="22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314575" indent="-257175" algn="l" defTabSz="514350" rtl="0" eaLnBrk="1" latinLnBrk="0" hangingPunct="1">
              <a:spcBef>
                <a:spcPct val="20000"/>
              </a:spcBef>
              <a:buFont typeface="Arial"/>
              <a:buChar char="»"/>
              <a:defRPr sz="22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82892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62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975" indent="-257175" algn="l" defTabSz="514350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sz="4000" dirty="0"/>
              <a:t>Jim Gauderman</a:t>
            </a:r>
          </a:p>
          <a:p>
            <a:pPr lvl="1" algn="ctr">
              <a:spcBef>
                <a:spcPts val="0"/>
              </a:spcBef>
              <a:buNone/>
            </a:pPr>
            <a:endParaRPr lang="en-US" sz="3200" dirty="0"/>
          </a:p>
          <a:p>
            <a:pPr lvl="1" algn="ctr">
              <a:spcBef>
                <a:spcPts val="0"/>
              </a:spcBef>
              <a:buNone/>
            </a:pPr>
            <a:r>
              <a:rPr lang="en-US" sz="2400" dirty="0"/>
              <a:t>Division of Biostatistics 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US" sz="2400" dirty="0"/>
              <a:t>Department of Population and Public Health Sciences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US" sz="2400" dirty="0"/>
              <a:t>University of Southern California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5">
                    <a:lumMod val="90000"/>
                  </a:schemeClr>
                </a:solidFill>
              </a:rPr>
              <a:t>JimG@usc.edu</a:t>
            </a:r>
          </a:p>
        </p:txBody>
      </p:sp>
    </p:spTree>
    <p:extLst>
      <p:ext uri="{BB962C8B-B14F-4D97-AF65-F5344CB8AC3E}">
        <p14:creationId xmlns:p14="http://schemas.microsoft.com/office/powerpoint/2010/main" val="400803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6365" y="152404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9167" y="457200"/>
            <a:ext cx="8229600" cy="1143000"/>
          </a:xfrm>
        </p:spPr>
        <p:txBody>
          <a:bodyPr/>
          <a:lstStyle/>
          <a:p>
            <a:r>
              <a:rPr lang="en-US" sz="4400" b="1" dirty="0"/>
              <a:t>GxE:  A Little Math</a:t>
            </a:r>
          </a:p>
        </p:txBody>
      </p:sp>
    </p:spTree>
    <p:extLst>
      <p:ext uri="{BB962C8B-B14F-4D97-AF65-F5344CB8AC3E}">
        <p14:creationId xmlns:p14="http://schemas.microsoft.com/office/powerpoint/2010/main" val="399121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84424" y="100878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9559" y="97366"/>
            <a:ext cx="8229600" cy="1143000"/>
          </a:xfrm>
        </p:spPr>
        <p:txBody>
          <a:bodyPr/>
          <a:lstStyle/>
          <a:p>
            <a:r>
              <a:rPr lang="en-US" sz="4400" b="1" dirty="0"/>
              <a:t>GxE:  A Little Math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1554" y="2857345"/>
            <a:ext cx="83289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Arial"/>
              </a:rPr>
              <a:t>logit(Pr D=1|G, E) =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>
                <a:solidFill>
                  <a:srgbClr val="000000"/>
                </a:solidFill>
                <a:latin typeface="Arial"/>
              </a:rPr>
              <a:t>G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G +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E +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>
                <a:solidFill>
                  <a:srgbClr val="000000"/>
                </a:solidFill>
                <a:latin typeface="Arial"/>
              </a:rPr>
              <a:t>GxE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G*E</a:t>
            </a:r>
          </a:p>
          <a:p>
            <a:endParaRPr lang="en-US" sz="2400" dirty="0">
              <a:solidFill>
                <a:srgbClr val="000000"/>
              </a:solidFill>
              <a:latin typeface="Arial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    H</a:t>
            </a:r>
            <a:r>
              <a:rPr lang="en-US" sz="2400" baseline="-25000" dirty="0">
                <a:solidFill>
                  <a:srgbClr val="000000"/>
                </a:solidFill>
                <a:latin typeface="Arial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aseline="-25000" dirty="0">
                <a:solidFill>
                  <a:srgbClr val="000000"/>
                </a:solidFill>
                <a:latin typeface="Arial"/>
              </a:rPr>
              <a:t>GxE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 = 0  	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(standard 1-df test of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GxE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)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D2D71-913C-4234-AE0D-A0EE318B9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424" y="4520849"/>
            <a:ext cx="6501830" cy="737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FB852F-1CAE-4A45-AD51-40FF91F8EE58}"/>
              </a:ext>
            </a:extLst>
          </p:cNvPr>
          <p:cNvSpPr txBox="1"/>
          <p:nvPr/>
        </p:nvSpPr>
        <p:spPr>
          <a:xfrm>
            <a:off x="6246919" y="5378681"/>
            <a:ext cx="522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=0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(standard 1-df test of 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46D23-FD40-49E2-91BF-44434CA19FD7}"/>
              </a:ext>
            </a:extLst>
          </p:cNvPr>
          <p:cNvSpPr txBox="1"/>
          <p:nvPr/>
        </p:nvSpPr>
        <p:spPr>
          <a:xfrm>
            <a:off x="1784880" y="5424848"/>
            <a:ext cx="431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Arial"/>
              </a:rPr>
              <a:t>logit(Pr D=1|G) =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sz="2400" b="1" i="1" baseline="-25000" dirty="0" err="1">
                <a:solidFill>
                  <a:srgbClr val="000000"/>
                </a:solidFill>
                <a:latin typeface="Arial"/>
              </a:rPr>
              <a:t>G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G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677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78" y="3657600"/>
            <a:ext cx="84201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96365" y="167644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2028" y="533400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46778" y="3505200"/>
            <a:ext cx="8668822" cy="2362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2400">
              <a:solidFill>
                <a:srgbClr val="000000"/>
              </a:solidFill>
              <a:latin typeface="Times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26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78" y="3657600"/>
            <a:ext cx="84201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96365" y="167644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2028" y="533400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46778" y="3505200"/>
            <a:ext cx="8668822" cy="2362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2400">
              <a:solidFill>
                <a:srgbClr val="000000"/>
              </a:solidFill>
              <a:latin typeface="Times" charset="0"/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37E8D-BEF3-4F91-82E8-32EE42CB14E0}"/>
              </a:ext>
            </a:extLst>
          </p:cNvPr>
          <p:cNvCxnSpPr>
            <a:cxnSpLocks/>
          </p:cNvCxnSpPr>
          <p:nvPr/>
        </p:nvCxnSpPr>
        <p:spPr>
          <a:xfrm flipH="1">
            <a:off x="10266878" y="5646201"/>
            <a:ext cx="1021490" cy="0"/>
          </a:xfrm>
          <a:prstGeom prst="straightConnector1">
            <a:avLst/>
          </a:prstGeom>
          <a:ln w="5397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E5B7E6-6CF9-4E61-B1E8-88FD7FDC6A44}"/>
              </a:ext>
            </a:extLst>
          </p:cNvPr>
          <p:cNvCxnSpPr>
            <a:cxnSpLocks/>
          </p:cNvCxnSpPr>
          <p:nvPr/>
        </p:nvCxnSpPr>
        <p:spPr>
          <a:xfrm flipH="1">
            <a:off x="10386315" y="3224075"/>
            <a:ext cx="1021490" cy="0"/>
          </a:xfrm>
          <a:prstGeom prst="straightConnector1">
            <a:avLst/>
          </a:prstGeom>
          <a:ln w="5397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8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8549" y="73092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F7508-D86A-41A5-9DDA-D8278A1A520B}"/>
              </a:ext>
            </a:extLst>
          </p:cNvPr>
          <p:cNvSpPr txBox="1"/>
          <p:nvPr/>
        </p:nvSpPr>
        <p:spPr>
          <a:xfrm>
            <a:off x="2243870" y="3631970"/>
            <a:ext cx="787168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Arial"/>
              </a:rPr>
              <a:t>logit(Pr G=1|D, E) = </a:t>
            </a:r>
            <a:r>
              <a:rPr lang="en-US" sz="2400" b="1" i="1" dirty="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="1" i="1" baseline="-25000" dirty="0" err="1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2400" b="1" i="1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400" b="1" i="1" baseline="-25000" dirty="0" err="1">
                <a:solidFill>
                  <a:srgbClr val="0000FF"/>
                </a:solidFill>
                <a:latin typeface="Arial"/>
              </a:rPr>
              <a:t>DxE</a:t>
            </a:r>
            <a:r>
              <a:rPr lang="en-US" sz="2400" b="1" i="1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b="1" i="1" dirty="0">
                <a:solidFill>
                  <a:srgbClr val="000000"/>
                </a:solidFill>
                <a:latin typeface="Arial"/>
              </a:rPr>
              <a:t>*E</a:t>
            </a:r>
          </a:p>
          <a:p>
            <a:endParaRPr lang="en-US" sz="1800" dirty="0">
              <a:solidFill>
                <a:srgbClr val="000000"/>
              </a:solidFill>
              <a:latin typeface="Arial"/>
            </a:endParaRPr>
          </a:p>
          <a:p>
            <a:r>
              <a:rPr lang="en-US" sz="1800" dirty="0">
                <a:solidFill>
                  <a:srgbClr val="000000"/>
                </a:solidFill>
                <a:latin typeface="Arial"/>
              </a:rPr>
              <a:t>   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H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000" i="1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000" i="1" baseline="-25000" dirty="0" err="1">
                <a:solidFill>
                  <a:srgbClr val="0000FF"/>
                </a:solidFill>
                <a:latin typeface="Arial"/>
              </a:rPr>
              <a:t>DxE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= 0  	</a:t>
            </a:r>
            <a:r>
              <a:rPr lang="en-US" sz="2000" dirty="0">
                <a:latin typeface="Arial"/>
              </a:rPr>
              <a:t>(equivalent to standard 1-df test of </a:t>
            </a:r>
            <a:r>
              <a:rPr lang="en-US" sz="2000" i="1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000" i="1" baseline="-25000" dirty="0" err="1">
                <a:solidFill>
                  <a:srgbClr val="0000FF"/>
                </a:solidFill>
                <a:latin typeface="Arial"/>
              </a:rPr>
              <a:t>GxE</a:t>
            </a:r>
            <a:r>
              <a:rPr lang="en-US" sz="2000" dirty="0">
                <a:latin typeface="Arial"/>
              </a:rPr>
              <a:t>)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36" y="1282700"/>
            <a:ext cx="8420100" cy="214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52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8549" y="73092"/>
            <a:ext cx="8229600" cy="1143000"/>
          </a:xfrm>
        </p:spPr>
        <p:txBody>
          <a:bodyPr/>
          <a:lstStyle/>
          <a:p>
            <a:r>
              <a:rPr lang="en-US" sz="4400" b="1" dirty="0">
                <a:solidFill>
                  <a:srgbClr val="9E1435"/>
                </a:solidFill>
              </a:rPr>
              <a:t>GxE: A Little Math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36" y="1282700"/>
            <a:ext cx="8420100" cy="214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E950B0F-B163-4171-8AC1-DB8F056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36" y="4656348"/>
            <a:ext cx="8748346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1F549-8F55-474C-B0FF-BACC92B4A76A}"/>
              </a:ext>
            </a:extLst>
          </p:cNvPr>
          <p:cNvSpPr txBox="1"/>
          <p:nvPr/>
        </p:nvSpPr>
        <p:spPr>
          <a:xfrm>
            <a:off x="10333852" y="3244334"/>
            <a:ext cx="164376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bh</a:t>
            </a:r>
            <a:r>
              <a:rPr lang="en-US" dirty="0"/>
              <a:t>)/(</a:t>
            </a:r>
            <a:r>
              <a:rPr lang="en-US" dirty="0" err="1"/>
              <a:t>fd</a:t>
            </a:r>
            <a:r>
              <a:rPr lang="en-US" dirty="0"/>
              <a:t>) ≈ 1.0?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9A5DC9-9410-4420-9D6D-9DFB5C1C78D3}"/>
              </a:ext>
            </a:extLst>
          </p:cNvPr>
          <p:cNvCxnSpPr>
            <a:cxnSpLocks/>
          </p:cNvCxnSpPr>
          <p:nvPr/>
        </p:nvCxnSpPr>
        <p:spPr>
          <a:xfrm flipH="1">
            <a:off x="10081252" y="3655038"/>
            <a:ext cx="568775" cy="9137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F5AC66-7A46-4B46-AA88-55D0985DCF89}"/>
              </a:ext>
            </a:extLst>
          </p:cNvPr>
          <p:cNvCxnSpPr>
            <a:cxnSpLocks/>
          </p:cNvCxnSpPr>
          <p:nvPr/>
        </p:nvCxnSpPr>
        <p:spPr>
          <a:xfrm>
            <a:off x="9520640" y="2058932"/>
            <a:ext cx="1121224" cy="1079385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76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an Interaction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4" y="1417639"/>
            <a:ext cx="5791200" cy="456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7E104-E2B1-47ED-BF1E-2303865349A7}"/>
              </a:ext>
            </a:extLst>
          </p:cNvPr>
          <p:cNvSpPr txBox="1"/>
          <p:nvPr/>
        </p:nvSpPr>
        <p:spPr>
          <a:xfrm>
            <a:off x="1143000" y="2998607"/>
            <a:ext cx="151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Odds Ratio</a:t>
            </a:r>
          </a:p>
        </p:txBody>
      </p:sp>
    </p:spTree>
    <p:extLst>
      <p:ext uri="{BB962C8B-B14F-4D97-AF65-F5344CB8AC3E}">
        <p14:creationId xmlns:p14="http://schemas.microsoft.com/office/powerpoint/2010/main" val="402286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an Interaction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4" y="1417639"/>
            <a:ext cx="5791200" cy="456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7E104-E2B1-47ED-BF1E-2303865349A7}"/>
              </a:ext>
            </a:extLst>
          </p:cNvPr>
          <p:cNvSpPr txBox="1"/>
          <p:nvPr/>
        </p:nvSpPr>
        <p:spPr>
          <a:xfrm>
            <a:off x="1143000" y="2998607"/>
            <a:ext cx="151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Odds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89D4D-69EB-44C9-9A36-4C13468EAA92}"/>
              </a:ext>
            </a:extLst>
          </p:cNvPr>
          <p:cNvSpPr txBox="1"/>
          <p:nvPr/>
        </p:nvSpPr>
        <p:spPr>
          <a:xfrm>
            <a:off x="8467721" y="2629275"/>
            <a:ext cx="263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Required N can be Large</a:t>
            </a:r>
          </a:p>
        </p:txBody>
      </p:sp>
    </p:spTree>
    <p:extLst>
      <p:ext uri="{BB962C8B-B14F-4D97-AF65-F5344CB8AC3E}">
        <p14:creationId xmlns:p14="http://schemas.microsoft.com/office/powerpoint/2010/main" val="3896620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362" name="Text Box 2"/>
          <p:cNvSpPr txBox="1">
            <a:spLocks noChangeArrowheads="1"/>
          </p:cNvSpPr>
          <p:nvPr/>
        </p:nvSpPr>
        <p:spPr bwMode="auto">
          <a:xfrm>
            <a:off x="761999" y="381004"/>
            <a:ext cx="108870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/>
              <a:t>Quanto</a:t>
            </a:r>
            <a:r>
              <a:rPr lang="en-US" sz="4400" b="1" dirty="0"/>
              <a:t> 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  <a:hlinkClick r:id="rId2"/>
              </a:rPr>
              <a:t>https://pphs.usc.edu/biostatistics-software/</a:t>
            </a:r>
            <a:endParaRPr lang="en-US" sz="2400" b="1" dirty="0">
              <a:solidFill>
                <a:srgbClr val="0000FF"/>
              </a:solidFill>
            </a:endParaRP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Gauderman and Morrison</a:t>
            </a:r>
          </a:p>
        </p:txBody>
      </p:sp>
      <p:pic>
        <p:nvPicPr>
          <p:cNvPr id="1295363" name="Picture 3"/>
          <p:cNvPicPr>
            <a:picLocks noChangeAspect="1" noChangeArrowheads="1"/>
          </p:cNvPicPr>
          <p:nvPr/>
        </p:nvPicPr>
        <p:blipFill>
          <a:blip r:embed="rId3" cstate="print"/>
          <a:srcRect r="17624"/>
          <a:stretch>
            <a:fillRect/>
          </a:stretch>
        </p:blipFill>
        <p:spPr bwMode="auto">
          <a:xfrm>
            <a:off x="1295400" y="2819400"/>
            <a:ext cx="9677400" cy="3532188"/>
          </a:xfrm>
          <a:prstGeom prst="rect">
            <a:avLst/>
          </a:prstGeom>
          <a:noFill/>
        </p:spPr>
      </p:pic>
      <p:sp>
        <p:nvSpPr>
          <p:cNvPr id="1295364" name="Text Box 4"/>
          <p:cNvSpPr txBox="1">
            <a:spLocks noChangeArrowheads="1"/>
          </p:cNvSpPr>
          <p:nvPr/>
        </p:nvSpPr>
        <p:spPr bwMode="auto">
          <a:xfrm>
            <a:off x="1476375" y="1907978"/>
            <a:ext cx="861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</a:rPr>
              <a:t>  </a:t>
            </a:r>
            <a:r>
              <a:rPr lang="en-US" sz="2400" dirty="0"/>
              <a:t>Power and Sample Size Calculations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/>
              <a:t>  Several Study Designs</a:t>
            </a:r>
          </a:p>
        </p:txBody>
      </p:sp>
      <p:sp>
        <p:nvSpPr>
          <p:cNvPr id="1295366" name="AutoShape 6"/>
          <p:cNvSpPr>
            <a:spLocks noChangeArrowheads="1"/>
          </p:cNvSpPr>
          <p:nvPr/>
        </p:nvSpPr>
        <p:spPr bwMode="auto">
          <a:xfrm rot="5400000">
            <a:off x="5543549" y="1862138"/>
            <a:ext cx="1104900" cy="2028825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1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388" name="Picture 4"/>
          <p:cNvPicPr>
            <a:picLocks noChangeAspect="1" noChangeArrowheads="1"/>
          </p:cNvPicPr>
          <p:nvPr/>
        </p:nvPicPr>
        <p:blipFill>
          <a:blip r:embed="rId2" cstate="print"/>
          <a:srcRect r="30440"/>
          <a:stretch>
            <a:fillRect/>
          </a:stretch>
        </p:blipFill>
        <p:spPr bwMode="auto">
          <a:xfrm>
            <a:off x="1828801" y="2209800"/>
            <a:ext cx="8763000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6389" name="AutoShape 5"/>
          <p:cNvSpPr>
            <a:spLocks noChangeArrowheads="1"/>
          </p:cNvSpPr>
          <p:nvPr/>
        </p:nvSpPr>
        <p:spPr bwMode="auto">
          <a:xfrm rot="5400000">
            <a:off x="5243021" y="1581359"/>
            <a:ext cx="1250422" cy="13906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A37EB27-56BE-4293-AA59-314DF9EE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-151150"/>
            <a:ext cx="108870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/>
              <a:t>Quanto</a:t>
            </a:r>
            <a:r>
              <a:rPr lang="en-US" sz="4400" b="1" dirty="0"/>
              <a:t> </a:t>
            </a:r>
          </a:p>
          <a:p>
            <a:pPr algn="ctr"/>
            <a:r>
              <a:rPr lang="en-US" sz="2000" b="1" dirty="0">
                <a:solidFill>
                  <a:srgbClr val="0000FF"/>
                </a:solidFill>
                <a:hlinkClick r:id="rId3"/>
              </a:rPr>
              <a:t>https://pphs.usc.edu/biostatistics-software/</a:t>
            </a:r>
            <a:endParaRPr lang="en-US" sz="2000" b="1" dirty="0">
              <a:solidFill>
                <a:srgbClr val="0000FF"/>
              </a:solidFill>
            </a:endParaRPr>
          </a:p>
          <a:p>
            <a:pPr algn="ctr"/>
            <a:r>
              <a:rPr lang="en-US" sz="1800" dirty="0">
                <a:solidFill>
                  <a:srgbClr val="C00000"/>
                </a:solidFill>
              </a:rPr>
              <a:t>Gauderman and Morrison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B26B0B4-A03B-4D6B-997C-06B14A1E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1573259"/>
            <a:ext cx="861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  </a:t>
            </a:r>
            <a:r>
              <a:rPr lang="en-US" sz="2800" dirty="0"/>
              <a:t>Several hypotheses</a:t>
            </a:r>
          </a:p>
        </p:txBody>
      </p:sp>
    </p:spTree>
    <p:extLst>
      <p:ext uri="{BB962C8B-B14F-4D97-AF65-F5344CB8AC3E}">
        <p14:creationId xmlns:p14="http://schemas.microsoft.com/office/powerpoint/2010/main" val="325966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8743950" cy="1143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258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3362" y="1417468"/>
            <a:ext cx="9010650" cy="4953000"/>
          </a:xfrm>
        </p:spPr>
        <p:txBody>
          <a:bodyPr/>
          <a:lstStyle/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Basic concepts of GxE interaction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Candidate gene and GWIS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Incorporating omics</a:t>
            </a:r>
          </a:p>
          <a:p>
            <a:pPr marL="182880"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PRS x 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46833" y="436856"/>
            <a:ext cx="10368009" cy="1143000"/>
          </a:xfrm>
        </p:spPr>
        <p:txBody>
          <a:bodyPr/>
          <a:lstStyle/>
          <a:p>
            <a:r>
              <a:rPr lang="en-US" sz="4400" dirty="0"/>
              <a:t>Example: Unmatched case-control (1:1)</a:t>
            </a:r>
          </a:p>
        </p:txBody>
      </p:sp>
      <p:sp>
        <p:nvSpPr>
          <p:cNvPr id="129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362105"/>
            <a:ext cx="8572500" cy="1143000"/>
          </a:xfrm>
        </p:spPr>
        <p:txBody>
          <a:bodyPr/>
          <a:lstStyle/>
          <a:p>
            <a:r>
              <a:rPr lang="en-US" sz="2800" dirty="0"/>
              <a:t>Required N (case-control pairs) to detect </a:t>
            </a:r>
            <a:r>
              <a:rPr lang="en-US" sz="28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 </a:t>
            </a:r>
          </a:p>
          <a:p>
            <a:r>
              <a:rPr lang="en-US" sz="2800" dirty="0"/>
              <a:t>80% power,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/>
              <a:t>=0.05, one G   </a:t>
            </a:r>
          </a:p>
          <a:p>
            <a:endParaRPr lang="en-US" sz="2800" dirty="0"/>
          </a:p>
        </p:txBody>
      </p:sp>
      <p:pic>
        <p:nvPicPr>
          <p:cNvPr id="129126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81200" y="2514630"/>
            <a:ext cx="8686800" cy="4200525"/>
          </a:xfrm>
          <a:solidFill>
            <a:schemeClr val="tx1"/>
          </a:solidFill>
          <a:ln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6C05511-EAC4-4D0B-87C6-3E7AE827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514630"/>
            <a:ext cx="8686800" cy="4200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-351162" y="533440"/>
            <a:ext cx="10363200" cy="1143000"/>
          </a:xfrm>
        </p:spPr>
        <p:txBody>
          <a:bodyPr/>
          <a:lstStyle/>
          <a:p>
            <a:r>
              <a:rPr lang="en-US" sz="4000" dirty="0"/>
              <a:t>Case-control vs. Case-only Design</a:t>
            </a:r>
          </a:p>
        </p:txBody>
      </p:sp>
      <p:pic>
        <p:nvPicPr>
          <p:cNvPr id="1294346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600200" y="2438427"/>
            <a:ext cx="9144000" cy="4202113"/>
          </a:xfrm>
          <a:solidFill>
            <a:schemeClr val="tx1"/>
          </a:solidFill>
          <a:ln/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94D1AC4-893F-4961-9481-C0702FFD7AFF}"/>
              </a:ext>
            </a:extLst>
          </p:cNvPr>
          <p:cNvSpPr txBox="1">
            <a:spLocks noChangeArrowheads="1"/>
          </p:cNvSpPr>
          <p:nvPr/>
        </p:nvSpPr>
        <p:spPr>
          <a:xfrm>
            <a:off x="1600198" y="1485914"/>
            <a:ext cx="8572500" cy="582583"/>
          </a:xfr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Required N to detect </a:t>
            </a:r>
            <a:r>
              <a:rPr lang="en-US" sz="28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 (Case-control /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Case-only)   </a:t>
            </a:r>
          </a:p>
          <a:p>
            <a:endParaRPr lang="en-US" sz="2800" dirty="0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0E7A472A-92F0-4F85-9FB1-B0D4DD7C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199" y="2312973"/>
            <a:ext cx="9144000" cy="4202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47E3E10C-7ED9-4453-9FAA-9F890377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836947"/>
            <a:ext cx="1104900" cy="2209800"/>
          </a:xfrm>
          <a:prstGeom prst="rect">
            <a:avLst/>
          </a:prstGeom>
          <a:solidFill>
            <a:srgbClr val="FF9900">
              <a:alpha val="2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101F6B2B-9496-4D77-AF07-0DE3BBB17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3836947"/>
            <a:ext cx="838200" cy="2209800"/>
          </a:xfrm>
          <a:prstGeom prst="rect">
            <a:avLst/>
          </a:prstGeom>
          <a:solidFill>
            <a:srgbClr val="FF9900">
              <a:alpha val="2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Genomewide</a:t>
            </a:r>
            <a:r>
              <a:rPr lang="en-US" sz="4000" b="1" dirty="0"/>
              <a:t> Association Studies</a:t>
            </a:r>
          </a:p>
        </p:txBody>
      </p:sp>
      <p:sp>
        <p:nvSpPr>
          <p:cNvPr id="135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0649" y="1364180"/>
            <a:ext cx="9867900" cy="4953000"/>
          </a:xfrm>
        </p:spPr>
        <p:txBody>
          <a:bodyPr/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We want to find this one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800" b="1" dirty="0"/>
              <a:t>How do we do it?</a:t>
            </a:r>
          </a:p>
          <a:p>
            <a:pPr lvl="1"/>
            <a:r>
              <a:rPr lang="en-US" sz="2000" dirty="0"/>
              <a:t>Test disease vs. each marker     </a:t>
            </a:r>
          </a:p>
          <a:p>
            <a:pPr lvl="1">
              <a:spcBef>
                <a:spcPct val="35000"/>
              </a:spcBef>
            </a:pPr>
            <a:r>
              <a:rPr lang="en-US" sz="2000" dirty="0"/>
              <a:t>Impute each     and test vs. outcome</a:t>
            </a: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tx2"/>
                </a:solidFill>
              </a:rPr>
              <a:t>Most GWA studies only test marginal G effects</a:t>
            </a:r>
          </a:p>
        </p:txBody>
      </p:sp>
      <p:sp>
        <p:nvSpPr>
          <p:cNvPr id="1350660" name="Line 4"/>
          <p:cNvSpPr>
            <a:spLocks noChangeShapeType="1"/>
          </p:cNvSpPr>
          <p:nvPr/>
        </p:nvSpPr>
        <p:spPr bwMode="auto">
          <a:xfrm>
            <a:off x="2286000" y="3152775"/>
            <a:ext cx="685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1" name="Line 5"/>
          <p:cNvSpPr>
            <a:spLocks noChangeShapeType="1"/>
          </p:cNvSpPr>
          <p:nvPr/>
        </p:nvSpPr>
        <p:spPr bwMode="auto">
          <a:xfrm>
            <a:off x="26670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2" name="AutoShape 6"/>
          <p:cNvSpPr>
            <a:spLocks noChangeArrowheads="1"/>
          </p:cNvSpPr>
          <p:nvPr/>
        </p:nvSpPr>
        <p:spPr bwMode="auto">
          <a:xfrm rot="10800000">
            <a:off x="3276604" y="2636875"/>
            <a:ext cx="304800" cy="515937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63" name="AutoShape 7"/>
          <p:cNvSpPr>
            <a:spLocks noChangeArrowheads="1"/>
          </p:cNvSpPr>
          <p:nvPr/>
        </p:nvSpPr>
        <p:spPr bwMode="auto">
          <a:xfrm rot="10800000">
            <a:off x="5257801" y="2619375"/>
            <a:ext cx="304800" cy="515938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64" name="AutoShape 8"/>
          <p:cNvSpPr>
            <a:spLocks noChangeArrowheads="1"/>
          </p:cNvSpPr>
          <p:nvPr/>
        </p:nvSpPr>
        <p:spPr bwMode="auto">
          <a:xfrm rot="10800000">
            <a:off x="8686801" y="2619375"/>
            <a:ext cx="304800" cy="515938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65" name="Line 9"/>
          <p:cNvSpPr>
            <a:spLocks noChangeShapeType="1"/>
          </p:cNvSpPr>
          <p:nvPr/>
        </p:nvSpPr>
        <p:spPr bwMode="auto">
          <a:xfrm>
            <a:off x="2971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6" name="Line 10"/>
          <p:cNvSpPr>
            <a:spLocks noChangeShapeType="1"/>
          </p:cNvSpPr>
          <p:nvPr/>
        </p:nvSpPr>
        <p:spPr bwMode="auto">
          <a:xfrm>
            <a:off x="3124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7" name="Line 11"/>
          <p:cNvSpPr>
            <a:spLocks noChangeShapeType="1"/>
          </p:cNvSpPr>
          <p:nvPr/>
        </p:nvSpPr>
        <p:spPr bwMode="auto">
          <a:xfrm>
            <a:off x="3733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8" name="Line 12"/>
          <p:cNvSpPr>
            <a:spLocks noChangeShapeType="1"/>
          </p:cNvSpPr>
          <p:nvPr/>
        </p:nvSpPr>
        <p:spPr bwMode="auto">
          <a:xfrm>
            <a:off x="4267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69" name="Line 13"/>
          <p:cNvSpPr>
            <a:spLocks noChangeShapeType="1"/>
          </p:cNvSpPr>
          <p:nvPr/>
        </p:nvSpPr>
        <p:spPr bwMode="auto">
          <a:xfrm>
            <a:off x="4495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0" name="Line 14"/>
          <p:cNvSpPr>
            <a:spLocks noChangeShapeType="1"/>
          </p:cNvSpPr>
          <p:nvPr/>
        </p:nvSpPr>
        <p:spPr bwMode="auto">
          <a:xfrm>
            <a:off x="5029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1" name="Line 15"/>
          <p:cNvSpPr>
            <a:spLocks noChangeShapeType="1"/>
          </p:cNvSpPr>
          <p:nvPr/>
        </p:nvSpPr>
        <p:spPr bwMode="auto">
          <a:xfrm>
            <a:off x="57150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2" name="Line 16"/>
          <p:cNvSpPr>
            <a:spLocks noChangeShapeType="1"/>
          </p:cNvSpPr>
          <p:nvPr/>
        </p:nvSpPr>
        <p:spPr bwMode="auto">
          <a:xfrm>
            <a:off x="6019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3" name="Line 17"/>
          <p:cNvSpPr>
            <a:spLocks noChangeShapeType="1"/>
          </p:cNvSpPr>
          <p:nvPr/>
        </p:nvSpPr>
        <p:spPr bwMode="auto">
          <a:xfrm>
            <a:off x="70104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4" name="Line 18"/>
          <p:cNvSpPr>
            <a:spLocks noChangeShapeType="1"/>
          </p:cNvSpPr>
          <p:nvPr/>
        </p:nvSpPr>
        <p:spPr bwMode="auto">
          <a:xfrm>
            <a:off x="7315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5" name="Line 19"/>
          <p:cNvSpPr>
            <a:spLocks noChangeShapeType="1"/>
          </p:cNvSpPr>
          <p:nvPr/>
        </p:nvSpPr>
        <p:spPr bwMode="auto">
          <a:xfrm>
            <a:off x="7543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6" name="Line 20"/>
          <p:cNvSpPr>
            <a:spLocks noChangeShapeType="1"/>
          </p:cNvSpPr>
          <p:nvPr/>
        </p:nvSpPr>
        <p:spPr bwMode="auto">
          <a:xfrm>
            <a:off x="79248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7" name="Line 21"/>
          <p:cNvSpPr>
            <a:spLocks noChangeShapeType="1"/>
          </p:cNvSpPr>
          <p:nvPr/>
        </p:nvSpPr>
        <p:spPr bwMode="auto">
          <a:xfrm>
            <a:off x="9067800" y="277812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8" name="Line 22"/>
          <p:cNvSpPr>
            <a:spLocks noChangeShapeType="1"/>
          </p:cNvSpPr>
          <p:nvPr/>
        </p:nvSpPr>
        <p:spPr bwMode="auto">
          <a:xfrm>
            <a:off x="8458200" y="2771775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79" name="Text Box 23"/>
          <p:cNvSpPr txBox="1">
            <a:spLocks noChangeArrowheads="1"/>
          </p:cNvSpPr>
          <p:nvPr/>
        </p:nvSpPr>
        <p:spPr bwMode="auto">
          <a:xfrm>
            <a:off x="1657349" y="2771774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…</a:t>
            </a:r>
          </a:p>
        </p:txBody>
      </p:sp>
      <p:sp>
        <p:nvSpPr>
          <p:cNvPr id="1350680" name="Text Box 24"/>
          <p:cNvSpPr txBox="1">
            <a:spLocks noChangeArrowheads="1"/>
          </p:cNvSpPr>
          <p:nvPr/>
        </p:nvSpPr>
        <p:spPr bwMode="auto">
          <a:xfrm>
            <a:off x="9534523" y="2765981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…</a:t>
            </a:r>
          </a:p>
        </p:txBody>
      </p:sp>
      <p:sp>
        <p:nvSpPr>
          <p:cNvPr id="1350681" name="Line 25"/>
          <p:cNvSpPr>
            <a:spLocks noChangeShapeType="1"/>
          </p:cNvSpPr>
          <p:nvPr/>
        </p:nvSpPr>
        <p:spPr bwMode="auto">
          <a:xfrm>
            <a:off x="6591300" y="2771775"/>
            <a:ext cx="0" cy="38100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0682" name="AutoShape 26"/>
          <p:cNvSpPr>
            <a:spLocks noChangeArrowheads="1"/>
          </p:cNvSpPr>
          <p:nvPr/>
        </p:nvSpPr>
        <p:spPr bwMode="auto">
          <a:xfrm>
            <a:off x="6477000" y="2619375"/>
            <a:ext cx="228600" cy="2286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83" name="Text Box 27"/>
          <p:cNvSpPr txBox="1">
            <a:spLocks noChangeArrowheads="1"/>
          </p:cNvSpPr>
          <p:nvPr/>
        </p:nvSpPr>
        <p:spPr bwMode="auto">
          <a:xfrm>
            <a:off x="5638823" y="1933611"/>
            <a:ext cx="1563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2400"/>
              <a:t>Causal SNP</a:t>
            </a:r>
          </a:p>
        </p:txBody>
      </p:sp>
      <p:sp>
        <p:nvSpPr>
          <p:cNvPr id="1350684" name="AutoShape 28"/>
          <p:cNvSpPr>
            <a:spLocks noChangeArrowheads="1"/>
          </p:cNvSpPr>
          <p:nvPr/>
        </p:nvSpPr>
        <p:spPr bwMode="auto">
          <a:xfrm rot="10800000">
            <a:off x="5934373" y="4285728"/>
            <a:ext cx="323253" cy="360399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0685" name="Line 29"/>
          <p:cNvSpPr>
            <a:spLocks noChangeShapeType="1"/>
          </p:cNvSpPr>
          <p:nvPr/>
        </p:nvSpPr>
        <p:spPr bwMode="auto">
          <a:xfrm>
            <a:off x="4010025" y="4743450"/>
            <a:ext cx="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4022F5C2-B5D6-4234-8684-0F35F1438BC6}"/>
              </a:ext>
            </a:extLst>
          </p:cNvPr>
          <p:cNvSpPr/>
          <p:nvPr/>
        </p:nvSpPr>
        <p:spPr>
          <a:xfrm rot="5400000">
            <a:off x="6237239" y="1521840"/>
            <a:ext cx="381001" cy="461665"/>
          </a:xfrm>
          <a:prstGeom prst="bentArrow">
            <a:avLst/>
          </a:prstGeom>
          <a:gradFill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1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1" y="1524000"/>
            <a:ext cx="512507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/>
          </a:p>
          <a:p>
            <a:r>
              <a:rPr lang="en-US" sz="2800" b="1" dirty="0"/>
              <a:t>Size of the marginal G effect </a:t>
            </a:r>
            <a:r>
              <a:rPr lang="en-US" sz="2800" dirty="0"/>
              <a:t>depends on </a:t>
            </a:r>
            <a:r>
              <a:rPr lang="en-US" sz="2800" dirty="0">
                <a:solidFill>
                  <a:srgbClr val="0000FF"/>
                </a:solidFill>
              </a:rPr>
              <a:t>prevalence of exposure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1" y="1524000"/>
            <a:ext cx="5125070" cy="4038600"/>
            <a:chOff x="4838700" y="1524000"/>
            <a:chExt cx="5125070" cy="403860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524000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/>
            <p:nvPr/>
          </p:nvCxnSpPr>
          <p:spPr bwMode="auto">
            <a:xfrm>
              <a:off x="7505700" y="3200400"/>
              <a:ext cx="0" cy="914400"/>
            </a:xfrm>
            <a:prstGeom prst="line">
              <a:avLst/>
            </a:prstGeom>
            <a:noFill/>
            <a:ln w="444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170238-20F5-403A-A311-C66EE0ED5F1C}"/>
              </a:ext>
            </a:extLst>
          </p:cNvPr>
          <p:cNvSpPr txBox="1"/>
          <p:nvPr/>
        </p:nvSpPr>
        <p:spPr>
          <a:xfrm>
            <a:off x="7759639" y="4314141"/>
            <a:ext cx="139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50% Exposed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94082-373B-42BA-A4FB-45C5CA178AB9}"/>
              </a:ext>
            </a:extLst>
          </p:cNvPr>
          <p:cNvSpPr txBox="1"/>
          <p:nvPr/>
        </p:nvSpPr>
        <p:spPr>
          <a:xfrm>
            <a:off x="8858872" y="3230464"/>
            <a:ext cx="2019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Marginal G effect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/>
          </a:p>
          <a:p>
            <a:r>
              <a:rPr lang="en-US" sz="2800" b="1" dirty="0"/>
              <a:t>Size of the marginal G effect </a:t>
            </a:r>
            <a:r>
              <a:rPr lang="en-US" sz="2800" dirty="0"/>
              <a:t>depends on </a:t>
            </a:r>
            <a:r>
              <a:rPr lang="en-US" sz="2800" dirty="0">
                <a:solidFill>
                  <a:srgbClr val="0000FF"/>
                </a:solidFill>
              </a:rPr>
              <a:t>prevalence of exposure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1" y="1524000"/>
            <a:ext cx="5125070" cy="4038600"/>
            <a:chOff x="4838700" y="1524000"/>
            <a:chExt cx="5125070" cy="403860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524000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>
              <a:off x="8202044" y="2628900"/>
              <a:ext cx="2218" cy="1481461"/>
            </a:xfrm>
            <a:prstGeom prst="line">
              <a:avLst/>
            </a:prstGeom>
            <a:noFill/>
            <a:ln w="444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170238-20F5-403A-A311-C66EE0ED5F1C}"/>
              </a:ext>
            </a:extLst>
          </p:cNvPr>
          <p:cNvSpPr txBox="1"/>
          <p:nvPr/>
        </p:nvSpPr>
        <p:spPr>
          <a:xfrm>
            <a:off x="8455983" y="4286934"/>
            <a:ext cx="139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75% 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8F007-CCC0-4B6A-8C06-D744C471C2E1}"/>
              </a:ext>
            </a:extLst>
          </p:cNvPr>
          <p:cNvSpPr txBox="1"/>
          <p:nvPr/>
        </p:nvSpPr>
        <p:spPr>
          <a:xfrm>
            <a:off x="9154545" y="3200353"/>
            <a:ext cx="2019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Marginal G effect</a:t>
            </a:r>
          </a:p>
        </p:txBody>
      </p:sp>
    </p:spTree>
    <p:extLst>
      <p:ext uri="{BB962C8B-B14F-4D97-AF65-F5344CB8AC3E}">
        <p14:creationId xmlns:p14="http://schemas.microsoft.com/office/powerpoint/2010/main" val="1762022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5240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/>
          </a:p>
          <a:p>
            <a:r>
              <a:rPr lang="en-US" sz="2800" b="1" dirty="0"/>
              <a:t>Size of the marginal G effect </a:t>
            </a:r>
            <a:r>
              <a:rPr lang="en-US" sz="2800" dirty="0"/>
              <a:t>depends on </a:t>
            </a:r>
            <a:r>
              <a:rPr lang="en-US" sz="2800" dirty="0">
                <a:solidFill>
                  <a:srgbClr val="0000FF"/>
                </a:solidFill>
              </a:rPr>
              <a:t>prevalence of exposure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1" y="1524000"/>
            <a:ext cx="5125070" cy="4038600"/>
            <a:chOff x="4838700" y="1524000"/>
            <a:chExt cx="5125070" cy="403860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524000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>
              <a:off x="7130064" y="3543300"/>
              <a:ext cx="0" cy="575939"/>
            </a:xfrm>
            <a:prstGeom prst="line">
              <a:avLst/>
            </a:prstGeom>
            <a:noFill/>
            <a:ln w="444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170238-20F5-403A-A311-C66EE0ED5F1C}"/>
              </a:ext>
            </a:extLst>
          </p:cNvPr>
          <p:cNvSpPr txBox="1"/>
          <p:nvPr/>
        </p:nvSpPr>
        <p:spPr>
          <a:xfrm>
            <a:off x="7381785" y="4242546"/>
            <a:ext cx="139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25% 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92CA3-4895-4F92-A545-1E24FFEB30E9}"/>
              </a:ext>
            </a:extLst>
          </p:cNvPr>
          <p:cNvSpPr txBox="1"/>
          <p:nvPr/>
        </p:nvSpPr>
        <p:spPr>
          <a:xfrm>
            <a:off x="8978655" y="3606968"/>
            <a:ext cx="2019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Marginal G effect</a:t>
            </a:r>
          </a:p>
        </p:txBody>
      </p:sp>
    </p:spTree>
    <p:extLst>
      <p:ext uri="{BB962C8B-B14F-4D97-AF65-F5344CB8AC3E}">
        <p14:creationId xmlns:p14="http://schemas.microsoft.com/office/powerpoint/2010/main" val="3772670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4" y="1371600"/>
            <a:ext cx="4838700" cy="4953000"/>
          </a:xfrm>
        </p:spPr>
        <p:txBody>
          <a:bodyPr/>
          <a:lstStyle/>
          <a:p>
            <a:r>
              <a:rPr lang="en-US" sz="2800" dirty="0"/>
              <a:t>SNPs with modest marginal effect that might be important in one or more subgroups?</a:t>
            </a:r>
          </a:p>
          <a:p>
            <a:endParaRPr lang="en-US" sz="2800" dirty="0">
              <a:solidFill>
                <a:schemeClr val="accent2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SNPs with little or no marginal effect due to opposite effects in subgroups?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524016"/>
            <a:ext cx="2514600" cy="198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1" y="3886200"/>
            <a:ext cx="2514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10600" y="3886200"/>
            <a:ext cx="2286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2" y="1524000"/>
            <a:ext cx="231913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5AEEDB-A866-49F6-9AE9-8C679C7BBB15}"/>
              </a:ext>
            </a:extLst>
          </p:cNvPr>
          <p:cNvCxnSpPr/>
          <p:nvPr/>
        </p:nvCxnSpPr>
        <p:spPr>
          <a:xfrm>
            <a:off x="4847208" y="4785064"/>
            <a:ext cx="870011" cy="0"/>
          </a:xfrm>
          <a:prstGeom prst="straightConnector1">
            <a:avLst/>
          </a:prstGeom>
          <a:ln w="6032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0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-288525" y="525585"/>
            <a:ext cx="9525000" cy="1143000"/>
          </a:xfrm>
        </p:spPr>
        <p:txBody>
          <a:bodyPr/>
          <a:lstStyle/>
          <a:p>
            <a:r>
              <a:rPr lang="en-US" sz="4000" b="1" dirty="0"/>
              <a:t>Sample size:  </a:t>
            </a:r>
            <a:r>
              <a:rPr lang="en-US" sz="3600" b="1" dirty="0"/>
              <a:t>One </a:t>
            </a:r>
            <a:r>
              <a:rPr lang="en-US" sz="3600" b="1" dirty="0" err="1"/>
              <a:t>GxE</a:t>
            </a:r>
            <a:r>
              <a:rPr lang="en-US" sz="3600" b="1" dirty="0"/>
              <a:t> vs. a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GWIS</a:t>
            </a:r>
          </a:p>
        </p:txBody>
      </p:sp>
      <p:sp>
        <p:nvSpPr>
          <p:cNvPr id="132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8588" y="1476000"/>
            <a:ext cx="8877300" cy="790186"/>
          </a:xfrm>
        </p:spPr>
        <p:txBody>
          <a:bodyPr/>
          <a:lstStyle/>
          <a:p>
            <a:r>
              <a:rPr lang="en-US" sz="2800" dirty="0"/>
              <a:t>Required # case-control pairs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/>
              <a:t> = 0.05 /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Symbol" pitchFamily="18" charset="2"/>
              </a:rPr>
              <a:t>a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= 5×10</a:t>
            </a:r>
            <a:r>
              <a:rPr lang="en-US" sz="2800" baseline="30000" dirty="0">
                <a:solidFill>
                  <a:schemeClr val="accent6">
                    <a:lumMod val="75000"/>
                  </a:schemeClr>
                </a:solidFill>
              </a:rPr>
              <a:t>-8</a:t>
            </a:r>
            <a:endParaRPr lang="en-US" sz="2800" dirty="0"/>
          </a:p>
        </p:txBody>
      </p:sp>
      <p:pic>
        <p:nvPicPr>
          <p:cNvPr id="1325120" name="Picture 6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0" y="2667018"/>
            <a:ext cx="9334500" cy="3548063"/>
          </a:xfrm>
          <a:solidFill>
            <a:schemeClr val="tx1"/>
          </a:solidFill>
          <a:ln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472685-57CD-4976-8759-493A47EEE3CC}"/>
              </a:ext>
            </a:extLst>
          </p:cNvPr>
          <p:cNvGrpSpPr/>
          <p:nvPr/>
        </p:nvGrpSpPr>
        <p:grpSpPr>
          <a:xfrm>
            <a:off x="1828801" y="2262002"/>
            <a:ext cx="9334500" cy="3548063"/>
            <a:chOff x="1409705" y="2243137"/>
            <a:chExt cx="9334500" cy="3548063"/>
          </a:xfrm>
        </p:grpSpPr>
        <p:pic>
          <p:nvPicPr>
            <p:cNvPr id="13" name="Picture 64">
              <a:extLst>
                <a:ext uri="{FF2B5EF4-FFF2-40B4-BE49-F238E27FC236}">
                  <a16:creationId xmlns:a16="http://schemas.microsoft.com/office/drawing/2014/main" id="{EBF7971D-CD26-44B4-A24A-0664943F1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09705" y="2243137"/>
              <a:ext cx="9334500" cy="35480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Rectangle 66">
              <a:extLst>
                <a:ext uri="{FF2B5EF4-FFF2-40B4-BE49-F238E27FC236}">
                  <a16:creationId xmlns:a16="http://schemas.microsoft.com/office/drawing/2014/main" id="{A6393A15-C4FD-4385-8C1A-CC965FEC2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4" y="3703515"/>
              <a:ext cx="1104900" cy="2057400"/>
            </a:xfrm>
            <a:prstGeom prst="rect">
              <a:avLst/>
            </a:prstGeom>
            <a:solidFill>
              <a:srgbClr val="FF9900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endParaRPr>
            </a:p>
          </p:txBody>
        </p:sp>
        <p:sp>
          <p:nvSpPr>
            <p:cNvPr id="15" name="Rectangle 67">
              <a:extLst>
                <a:ext uri="{FF2B5EF4-FFF2-40B4-BE49-F238E27FC236}">
                  <a16:creationId xmlns:a16="http://schemas.microsoft.com/office/drawing/2014/main" id="{7DF6AEC4-D459-478B-8DE2-BC17FB2FD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605" y="3703515"/>
              <a:ext cx="990600" cy="2057400"/>
            </a:xfrm>
            <a:prstGeom prst="rect">
              <a:avLst/>
            </a:prstGeom>
            <a:solidFill>
              <a:srgbClr val="FF9900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19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1867" y="344547"/>
            <a:ext cx="9906000" cy="774577"/>
          </a:xfrm>
        </p:spPr>
        <p:txBody>
          <a:bodyPr/>
          <a:lstStyle/>
          <a:p>
            <a:r>
              <a:rPr lang="en-US" sz="4000" dirty="0"/>
              <a:t>Improving GWIS Efficiency: The Basic Idea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For logistic regression of a CC sample: </a:t>
            </a:r>
          </a:p>
          <a:p>
            <a:pPr>
              <a:buNone/>
            </a:pPr>
            <a:r>
              <a:rPr lang="en-US" dirty="0"/>
              <a:t>				</a:t>
            </a:r>
            <a:r>
              <a:rPr lang="en-US" sz="2400" dirty="0"/>
              <a:t>logit(Pr Y=1|G, E) = </a:t>
            </a:r>
            <a:r>
              <a:rPr lang="en-US" sz="2400" dirty="0">
                <a:latin typeface="Symbol" pitchFamily="18" charset="2"/>
              </a:rPr>
              <a:t>a</a:t>
            </a:r>
            <a:r>
              <a:rPr lang="en-US" sz="2400" dirty="0"/>
              <a:t> + </a:t>
            </a:r>
            <a:r>
              <a:rPr lang="en-US" sz="2400" dirty="0" err="1">
                <a:latin typeface="Symbol" pitchFamily="18" charset="2"/>
              </a:rPr>
              <a:t>b</a:t>
            </a:r>
            <a:r>
              <a:rPr lang="en-US" sz="2400" baseline="-25000" dirty="0" err="1"/>
              <a:t>G</a:t>
            </a:r>
            <a:r>
              <a:rPr lang="en-US" sz="2400" dirty="0" err="1"/>
              <a:t>G</a:t>
            </a:r>
            <a:r>
              <a:rPr lang="en-US" sz="2400" dirty="0"/>
              <a:t> + </a:t>
            </a:r>
            <a:r>
              <a:rPr lang="en-US" sz="2400" dirty="0" err="1">
                <a:latin typeface="Symbol" pitchFamily="18" charset="2"/>
              </a:rPr>
              <a:t>b</a:t>
            </a:r>
            <a:r>
              <a:rPr lang="en-US" sz="2400" baseline="-25000" dirty="0" err="1"/>
              <a:t>E</a:t>
            </a:r>
            <a:r>
              <a:rPr lang="en-US" sz="2400" dirty="0" err="1"/>
              <a:t>E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400" baseline="-25000" dirty="0" err="1">
                <a:solidFill>
                  <a:srgbClr val="0000FF"/>
                </a:solidFill>
              </a:rPr>
              <a:t>GxE</a:t>
            </a:r>
            <a:r>
              <a:rPr lang="en-US" sz="2400" dirty="0" err="1"/>
              <a:t>G</a:t>
            </a:r>
            <a:r>
              <a:rPr lang="en-US" sz="2400" dirty="0"/>
              <a:t>*E</a:t>
            </a:r>
          </a:p>
          <a:p>
            <a:pPr>
              <a:buNone/>
            </a:pPr>
            <a:r>
              <a:rPr lang="en-US" dirty="0"/>
              <a:t>   </a:t>
            </a:r>
            <a:r>
              <a:rPr lang="en-US" sz="3200" dirty="0"/>
              <a:t>the test of H</a:t>
            </a:r>
            <a:r>
              <a:rPr lang="en-US" sz="3200" baseline="-25000" dirty="0"/>
              <a:t>0</a:t>
            </a:r>
            <a:r>
              <a:rPr lang="en-US" sz="3200" dirty="0"/>
              <a:t>:</a:t>
            </a:r>
            <a:r>
              <a:rPr lang="en-US" sz="3200" dirty="0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3200" baseline="-25000" dirty="0">
                <a:solidFill>
                  <a:srgbClr val="0000FF"/>
                </a:solidFill>
              </a:rPr>
              <a:t>GxE</a:t>
            </a:r>
            <a:r>
              <a:rPr lang="en-US" sz="3200" dirty="0">
                <a:solidFill>
                  <a:srgbClr val="0000FF"/>
                </a:solidFill>
              </a:rPr>
              <a:t>=0</a:t>
            </a:r>
            <a:r>
              <a:rPr lang="en-US" sz="3200" baseline="-25000" dirty="0">
                <a:solidFill>
                  <a:schemeClr val="tx2"/>
                </a:solidFill>
              </a:rPr>
              <a:t> </a:t>
            </a:r>
            <a:r>
              <a:rPr lang="en-US" sz="3200" dirty="0"/>
              <a:t> has low power</a:t>
            </a:r>
          </a:p>
          <a:p>
            <a:endParaRPr lang="en-US" dirty="0"/>
          </a:p>
          <a:p>
            <a:r>
              <a:rPr lang="en-US" sz="3200" dirty="0"/>
              <a:t>There is </a:t>
            </a:r>
            <a:r>
              <a:rPr lang="en-US" sz="3200" i="1" dirty="0"/>
              <a:t>additional information </a:t>
            </a:r>
            <a:r>
              <a:rPr lang="en-US" sz="3200" dirty="0"/>
              <a:t>in a case-control sample about GxE interaction that is not used in the above test</a:t>
            </a:r>
          </a:p>
        </p:txBody>
      </p:sp>
    </p:spTree>
    <p:extLst>
      <p:ext uri="{BB962C8B-B14F-4D97-AF65-F5344CB8AC3E}">
        <p14:creationId xmlns:p14="http://schemas.microsoft.com/office/powerpoint/2010/main" val="378811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533401"/>
            <a:ext cx="9677401" cy="389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092A0-5EFB-450C-A555-F23E3FC8B1F6}"/>
              </a:ext>
            </a:extLst>
          </p:cNvPr>
          <p:cNvSpPr txBox="1"/>
          <p:nvPr/>
        </p:nvSpPr>
        <p:spPr>
          <a:xfrm>
            <a:off x="1295400" y="4648201"/>
            <a:ext cx="967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</a:rPr>
              <a:t>One of a multi-part series of papers on </a:t>
            </a:r>
            <a:r>
              <a:rPr lang="en-US" sz="2800" dirty="0" err="1">
                <a:solidFill>
                  <a:srgbClr val="0000FF"/>
                </a:solidFill>
              </a:rPr>
              <a:t>GxE</a:t>
            </a:r>
            <a:r>
              <a:rPr lang="en-US" sz="2800" dirty="0">
                <a:solidFill>
                  <a:srgbClr val="0000FF"/>
                </a:solidFill>
              </a:rPr>
              <a:t> interactions in the same issue</a:t>
            </a:r>
          </a:p>
        </p:txBody>
      </p:sp>
    </p:spTree>
    <p:extLst>
      <p:ext uri="{BB962C8B-B14F-4D97-AF65-F5344CB8AC3E}">
        <p14:creationId xmlns:p14="http://schemas.microsoft.com/office/powerpoint/2010/main" val="169854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12350" y="1526220"/>
            <a:ext cx="9691773" cy="5562600"/>
          </a:xfrm>
        </p:spPr>
        <p:txBody>
          <a:bodyPr/>
          <a:lstStyle/>
          <a:p>
            <a:r>
              <a:rPr lang="en-US" sz="3600" dirty="0"/>
              <a:t>Induced “Marginal”: </a:t>
            </a:r>
          </a:p>
          <a:p>
            <a:pPr lvl="1"/>
            <a:r>
              <a:rPr lang="en-US" sz="3200" dirty="0"/>
              <a:t>G to D association</a:t>
            </a:r>
          </a:p>
          <a:p>
            <a:pPr marL="457200" lvl="1" indent="0">
              <a:buNone/>
            </a:pPr>
            <a:endParaRPr lang="en-US" u="sng" dirty="0"/>
          </a:p>
        </p:txBody>
      </p:sp>
      <p:grpSp>
        <p:nvGrpSpPr>
          <p:cNvPr id="10" name="Group 9"/>
          <p:cNvGrpSpPr/>
          <p:nvPr/>
        </p:nvGrpSpPr>
        <p:grpSpPr>
          <a:xfrm>
            <a:off x="7109038" y="1355866"/>
            <a:ext cx="3793067" cy="2057400"/>
            <a:chOff x="4838700" y="1660118"/>
            <a:chExt cx="5125070" cy="40386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660118"/>
              <a:ext cx="5125070" cy="403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9"/>
            <p:cNvGrpSpPr/>
            <p:nvPr/>
          </p:nvGrpSpPr>
          <p:grpSpPr>
            <a:xfrm>
              <a:off x="7505700" y="2701925"/>
              <a:ext cx="2362200" cy="1548993"/>
              <a:chOff x="7505700" y="2701925"/>
              <a:chExt cx="2362200" cy="1548993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>
                <a:off x="7505700" y="3336517"/>
                <a:ext cx="0" cy="914401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8343900" y="2701925"/>
                <a:ext cx="1524000" cy="1147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rgbClr val="000000"/>
                    </a:solidFill>
                    <a:latin typeface="Arial"/>
                  </a:rPr>
                  <a:t>Marginal G effect</a:t>
                </a:r>
              </a:p>
            </p:txBody>
          </p: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11E735-CE62-4D38-B6C0-C9BABC2DB157}"/>
              </a:ext>
            </a:extLst>
          </p:cNvPr>
          <p:cNvCxnSpPr/>
          <p:nvPr/>
        </p:nvCxnSpPr>
        <p:spPr>
          <a:xfrm>
            <a:off x="5684668" y="2448388"/>
            <a:ext cx="1130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C6F9EDCF-3D7C-4B5D-BC3C-9DBC8F886A92}"/>
              </a:ext>
            </a:extLst>
          </p:cNvPr>
          <p:cNvSpPr txBox="1">
            <a:spLocks/>
          </p:cNvSpPr>
          <p:nvPr/>
        </p:nvSpPr>
        <p:spPr>
          <a:xfrm>
            <a:off x="603680" y="323097"/>
            <a:ext cx="8694853" cy="84357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9E14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4000"/>
              <a:t>In the Presence of GxE…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66362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12350" y="1526220"/>
            <a:ext cx="9691773" cy="5562600"/>
          </a:xfrm>
        </p:spPr>
        <p:txBody>
          <a:bodyPr/>
          <a:lstStyle/>
          <a:p>
            <a:r>
              <a:rPr lang="en-US" sz="3600" dirty="0"/>
              <a:t>Induced “Marginal”: </a:t>
            </a:r>
          </a:p>
          <a:p>
            <a:pPr lvl="1"/>
            <a:r>
              <a:rPr lang="en-US" sz="3200" dirty="0"/>
              <a:t>G to D association</a:t>
            </a:r>
          </a:p>
          <a:p>
            <a:pPr lvl="1"/>
            <a:r>
              <a:rPr lang="en-US" sz="3200" dirty="0"/>
              <a:t>G to E association</a:t>
            </a:r>
          </a:p>
          <a:p>
            <a:pPr lvl="2"/>
            <a:r>
              <a:rPr lang="en-US" sz="2400" dirty="0"/>
              <a:t>‘case-only’ style association</a:t>
            </a:r>
          </a:p>
          <a:p>
            <a:pPr lvl="2"/>
            <a:r>
              <a:rPr lang="en-US" sz="2400" dirty="0"/>
              <a:t>Observed in combined case-control sample if cases are oversampled relative to population prevalence</a:t>
            </a:r>
          </a:p>
          <a:p>
            <a:r>
              <a:rPr lang="en-US" sz="3600" dirty="0"/>
              <a:t>Can we use this extra info to construct  more efficient GW interaction scans?</a:t>
            </a:r>
          </a:p>
          <a:p>
            <a:pPr marL="457200" lvl="1" indent="0">
              <a:buNone/>
            </a:pPr>
            <a:endParaRPr lang="en-US" u="sng" dirty="0"/>
          </a:p>
        </p:txBody>
      </p:sp>
      <p:grpSp>
        <p:nvGrpSpPr>
          <p:cNvPr id="10" name="Group 9"/>
          <p:cNvGrpSpPr/>
          <p:nvPr/>
        </p:nvGrpSpPr>
        <p:grpSpPr>
          <a:xfrm>
            <a:off x="7109038" y="1355866"/>
            <a:ext cx="3793067" cy="2057400"/>
            <a:chOff x="4838700" y="1660118"/>
            <a:chExt cx="5125070" cy="4038600"/>
          </a:xfrm>
          <a:noFill/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38700" y="1660118"/>
              <a:ext cx="5125070" cy="4038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9"/>
            <p:cNvGrpSpPr/>
            <p:nvPr/>
          </p:nvGrpSpPr>
          <p:grpSpPr>
            <a:xfrm>
              <a:off x="7505700" y="2701925"/>
              <a:ext cx="2362200" cy="1548993"/>
              <a:chOff x="7505700" y="2701925"/>
              <a:chExt cx="2362200" cy="1548993"/>
            </a:xfrm>
            <a:grpFill/>
          </p:grpSpPr>
          <p:cxnSp>
            <p:nvCxnSpPr>
              <p:cNvPr id="13" name="Straight Connector 12"/>
              <p:cNvCxnSpPr/>
              <p:nvPr/>
            </p:nvCxnSpPr>
            <p:spPr bwMode="auto">
              <a:xfrm>
                <a:off x="7505700" y="3336517"/>
                <a:ext cx="0" cy="914401"/>
              </a:xfrm>
              <a:prstGeom prst="lin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8343900" y="2701925"/>
                <a:ext cx="1524000" cy="114789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rgbClr val="000000"/>
                    </a:solidFill>
                    <a:latin typeface="Arial"/>
                  </a:rPr>
                  <a:t>Marginal G effect</a:t>
                </a:r>
              </a:p>
            </p:txBody>
          </p: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11E735-CE62-4D38-B6C0-C9BABC2DB157}"/>
              </a:ext>
            </a:extLst>
          </p:cNvPr>
          <p:cNvCxnSpPr/>
          <p:nvPr/>
        </p:nvCxnSpPr>
        <p:spPr>
          <a:xfrm>
            <a:off x="5684668" y="2448388"/>
            <a:ext cx="1130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C6F9EDCF-3D7C-4B5D-BC3C-9DBC8F886A92}"/>
              </a:ext>
            </a:extLst>
          </p:cNvPr>
          <p:cNvSpPr txBox="1">
            <a:spLocks/>
          </p:cNvSpPr>
          <p:nvPr/>
        </p:nvSpPr>
        <p:spPr>
          <a:xfrm>
            <a:off x="603680" y="323097"/>
            <a:ext cx="8694853" cy="84357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9E14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4000"/>
              <a:t>In the Presence of GxE…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534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DG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(Kooperberg and LeBlanc, 2008)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0" y="1174303"/>
            <a:ext cx="10882539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‘marginal-effect’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/>
              <a:t>			</a:t>
            </a:r>
            <a:r>
              <a:rPr lang="en-US" sz="3200" dirty="0"/>
              <a:t>Logit[Pr(</a:t>
            </a:r>
            <a:r>
              <a:rPr lang="en-US" sz="3200" dirty="0">
                <a:solidFill>
                  <a:srgbClr val="0000FF"/>
                </a:solidFill>
              </a:rPr>
              <a:t>D</a:t>
            </a:r>
            <a:r>
              <a:rPr lang="en-US" sz="3200" dirty="0"/>
              <a:t>=1 | G)] =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0</a:t>
            </a:r>
            <a:r>
              <a:rPr lang="en-US" sz="3200" dirty="0"/>
              <a:t> + </a:t>
            </a:r>
            <a:r>
              <a:rPr lang="en-US" sz="3600" dirty="0">
                <a:latin typeface="Symbol" pitchFamily="18" charset="2"/>
              </a:rPr>
              <a:t>m</a:t>
            </a:r>
            <a:r>
              <a:rPr lang="en-US" sz="3200" baseline="-25000" dirty="0"/>
              <a:t>1</a:t>
            </a:r>
            <a:r>
              <a:rPr lang="en-US" sz="3200" dirty="0">
                <a:solidFill>
                  <a:srgbClr val="0000FF"/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>
                <a:latin typeface="Symbol" pitchFamily="18" charset="2"/>
              </a:rPr>
              <a:t>m</a:t>
            </a:r>
            <a:r>
              <a:rPr lang="en-US" sz="2800" baseline="-25000" dirty="0"/>
              <a:t>1</a:t>
            </a:r>
            <a:r>
              <a:rPr lang="en-US" sz="2800" dirty="0"/>
              <a:t>=0 for each SNP at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level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DDDCBB8-7625-4DBC-BB00-466A2955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0455" y="3429000"/>
            <a:ext cx="685252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A0BBE0-02E6-41E5-AB1F-D731F5B8A642}"/>
              </a:ext>
            </a:extLst>
          </p:cNvPr>
          <p:cNvCxnSpPr/>
          <p:nvPr/>
        </p:nvCxnSpPr>
        <p:spPr bwMode="auto">
          <a:xfrm>
            <a:off x="2638426" y="5410200"/>
            <a:ext cx="62484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5B9E4B-3D90-46F2-B60B-1B0BFA56BA04}"/>
              </a:ext>
            </a:extLst>
          </p:cNvPr>
          <p:cNvSpPr txBox="1"/>
          <p:nvPr/>
        </p:nvSpPr>
        <p:spPr>
          <a:xfrm>
            <a:off x="8906047" y="5105400"/>
            <a:ext cx="88565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114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DG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(Kooperberg and LeBlanc, 2008)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1173278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b="1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‘marginal-effect’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		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Logit[Pr(D=1 | G)] =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m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+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m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Test H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m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=0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for each SNP at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level</a:t>
            </a:r>
          </a:p>
          <a:p>
            <a:pPr>
              <a:spcBef>
                <a:spcPct val="0"/>
              </a:spcBef>
            </a:pPr>
            <a:endParaRPr lang="en-US" sz="2800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G, E)]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b="1" dirty="0"/>
              <a:t>Test H</a:t>
            </a:r>
            <a:r>
              <a:rPr lang="en-US" sz="2800" b="1" baseline="-25000" dirty="0"/>
              <a:t>o</a:t>
            </a:r>
            <a:r>
              <a:rPr lang="en-US" sz="2800" b="1" dirty="0"/>
              <a:t>: </a:t>
            </a:r>
            <a:r>
              <a:rPr lang="en-US" sz="2800" b="1" dirty="0" err="1">
                <a:latin typeface="Symbol" panose="05050102010706020507" pitchFamily="18" charset="2"/>
              </a:rPr>
              <a:t>b</a:t>
            </a:r>
            <a:r>
              <a:rPr lang="en-US" sz="2800" b="1" baseline="-25000" dirty="0" err="1"/>
              <a:t>GxE</a:t>
            </a:r>
            <a:r>
              <a:rPr lang="en-US" sz="2800" b="1" dirty="0"/>
              <a:t>=0 </a:t>
            </a:r>
            <a:r>
              <a:rPr lang="en-US" sz="2800" dirty="0"/>
              <a:t>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6894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EG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</a:t>
            </a:r>
            <a:r>
              <a:rPr lang="en-US" sz="2000" i="1" dirty="0" err="1">
                <a:solidFill>
                  <a:srgbClr val="0000FF"/>
                </a:solidFill>
              </a:rPr>
              <a:t>Murcray</a:t>
            </a:r>
            <a:r>
              <a:rPr lang="en-US" sz="2000" i="1" dirty="0">
                <a:solidFill>
                  <a:srgbClr val="0000FF"/>
                </a:solidFill>
              </a:rPr>
              <a:t> et al., 2009)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0796814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‘E vs. G’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/>
              <a:t>			</a:t>
            </a:r>
            <a:r>
              <a:rPr lang="en-US" sz="3200" dirty="0"/>
              <a:t>Logit[Pr(</a:t>
            </a:r>
            <a:r>
              <a:rPr lang="en-US" sz="3200" dirty="0">
                <a:solidFill>
                  <a:srgbClr val="0000FF"/>
                </a:solidFill>
              </a:rPr>
              <a:t>E</a:t>
            </a:r>
            <a:r>
              <a:rPr lang="en-US" sz="3200" dirty="0"/>
              <a:t>=1 | G)] = </a:t>
            </a:r>
            <a:r>
              <a:rPr lang="en-US" sz="3600" dirty="0">
                <a:latin typeface="Symbol" pitchFamily="18" charset="2"/>
              </a:rPr>
              <a:t>g</a:t>
            </a:r>
            <a:r>
              <a:rPr lang="en-US" sz="3200" baseline="-25000" dirty="0"/>
              <a:t>0</a:t>
            </a:r>
            <a:r>
              <a:rPr lang="en-US" sz="3200" dirty="0"/>
              <a:t> + </a:t>
            </a:r>
            <a:r>
              <a:rPr lang="en-US" sz="3600" dirty="0">
                <a:latin typeface="Symbol" pitchFamily="18" charset="2"/>
              </a:rPr>
              <a:t>g</a:t>
            </a:r>
            <a:r>
              <a:rPr lang="en-US" sz="3200" baseline="-25000" dirty="0"/>
              <a:t>1</a:t>
            </a:r>
            <a:r>
              <a:rPr lang="en-US" sz="3200" dirty="0">
                <a:solidFill>
                  <a:srgbClr val="0000FF"/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>
                <a:latin typeface="Symbol" pitchFamily="18" charset="2"/>
              </a:rPr>
              <a:t>g</a:t>
            </a:r>
            <a:r>
              <a:rPr lang="en-US" sz="2800" baseline="-25000" dirty="0"/>
              <a:t>1</a:t>
            </a:r>
            <a:r>
              <a:rPr lang="en-US" sz="2800" dirty="0"/>
              <a:t>=0 for each SNP at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dirty="0"/>
              <a:t> level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0281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 err="1">
                <a:solidFill>
                  <a:srgbClr val="0000FF"/>
                </a:solidFill>
              </a:rPr>
              <a:t>EG</a:t>
            </a:r>
            <a:r>
              <a:rPr lang="en-US" sz="3600" b="1" dirty="0" err="1">
                <a:solidFill>
                  <a:schemeClr val="tx1"/>
                </a:solidFill>
              </a:rPr>
              <a:t>|GxE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</a:t>
            </a:r>
            <a:r>
              <a:rPr lang="en-US" sz="2000" i="1" dirty="0" err="1">
                <a:solidFill>
                  <a:srgbClr val="0000FF"/>
                </a:solidFill>
              </a:rPr>
              <a:t>Murcray</a:t>
            </a:r>
            <a:r>
              <a:rPr lang="en-US" sz="2000" i="1" dirty="0">
                <a:solidFill>
                  <a:srgbClr val="0000FF"/>
                </a:solidFill>
              </a:rPr>
              <a:t> et al., 2009)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1173278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b="1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‘G vs. E’ test on all subjects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		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Logit[Pr(E=1 | G)] =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g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+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g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G</a:t>
            </a:r>
          </a:p>
          <a:p>
            <a:pPr marL="692150" lvl="1" indent="-347663">
              <a:spcBef>
                <a:spcPct val="25000"/>
              </a:spcBef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Test H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g</a:t>
            </a:r>
            <a:r>
              <a:rPr lang="en-US" sz="2800" b="1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=0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for each SNP at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level</a:t>
            </a:r>
          </a:p>
          <a:p>
            <a:pPr>
              <a:spcBef>
                <a:spcPct val="0"/>
              </a:spcBef>
            </a:pPr>
            <a:endParaRPr lang="en-US" sz="2800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G, E)]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=0 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665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>
                <a:solidFill>
                  <a:srgbClr val="0000FF"/>
                </a:solidFill>
              </a:rPr>
              <a:t>EDGE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1" y="1184694"/>
            <a:ext cx="10796814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/>
              <a:t>Step 1</a:t>
            </a:r>
            <a:r>
              <a:rPr lang="en-US" sz="2800" dirty="0"/>
              <a:t>:  </a:t>
            </a:r>
            <a:r>
              <a:rPr lang="en-US" sz="2800" dirty="0" err="1"/>
              <a:t>Genomewide</a:t>
            </a:r>
            <a:r>
              <a:rPr lang="en-US" sz="2800" dirty="0"/>
              <a:t> screen of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using both ‘D vs. G’ </a:t>
            </a:r>
            <a:r>
              <a:rPr lang="en-US" sz="2800" i="1" dirty="0"/>
              <a:t>and</a:t>
            </a:r>
            <a:r>
              <a:rPr lang="en-US" sz="2800" dirty="0"/>
              <a:t> ‘E vs. G’ information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T</a:t>
            </a:r>
            <a:r>
              <a:rPr lang="en-US" sz="2400" baseline="-25000" dirty="0"/>
              <a:t>EG</a:t>
            </a:r>
            <a:r>
              <a:rPr lang="en-US" sz="2400" dirty="0"/>
              <a:t> based on </a:t>
            </a:r>
            <a:r>
              <a:rPr lang="en-US" sz="2400" dirty="0">
                <a:solidFill>
                  <a:schemeClr val="tx2"/>
                </a:solidFill>
              </a:rPr>
              <a:t>E vs G    </a:t>
            </a:r>
            <a:r>
              <a:rPr lang="en-US" sz="1800" i="1" dirty="0"/>
              <a:t>(</a:t>
            </a:r>
            <a:r>
              <a:rPr lang="en-US" sz="1800" i="1" dirty="0" err="1"/>
              <a:t>Murcray</a:t>
            </a:r>
            <a:r>
              <a:rPr lang="en-US" sz="1800" i="1" dirty="0"/>
              <a:t> et al.)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T</a:t>
            </a:r>
            <a:r>
              <a:rPr lang="en-US" sz="2400" baseline="-25000" dirty="0"/>
              <a:t>DG</a:t>
            </a:r>
            <a:r>
              <a:rPr lang="en-US" sz="2400" dirty="0"/>
              <a:t> based on </a:t>
            </a:r>
            <a:r>
              <a:rPr lang="en-US" sz="2400" dirty="0">
                <a:solidFill>
                  <a:schemeClr val="tx2"/>
                </a:solidFill>
              </a:rPr>
              <a:t>D vs G    </a:t>
            </a:r>
            <a:r>
              <a:rPr lang="en-US" sz="1800" i="1" dirty="0"/>
              <a:t>(</a:t>
            </a:r>
            <a:r>
              <a:rPr lang="en-US" sz="1800" i="1" dirty="0" err="1"/>
              <a:t>Kooperberg</a:t>
            </a:r>
            <a:r>
              <a:rPr lang="en-US" sz="1800" i="1" dirty="0"/>
              <a:t> &amp; LeBlanc)</a:t>
            </a:r>
            <a:endParaRPr lang="en-US" sz="1800" i="1" dirty="0">
              <a:solidFill>
                <a:schemeClr val="tx2"/>
              </a:solidFill>
            </a:endParaRP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 </a:t>
            </a:r>
            <a:r>
              <a:rPr lang="en-US" sz="2400" dirty="0">
                <a:solidFill>
                  <a:schemeClr val="tx1"/>
                </a:solidFill>
              </a:rPr>
              <a:t>Screening T</a:t>
            </a:r>
            <a:r>
              <a:rPr lang="en-US" sz="2400" dirty="0"/>
              <a:t>est: </a:t>
            </a:r>
            <a:r>
              <a:rPr lang="en-US" sz="2400" dirty="0" err="1"/>
              <a:t>T</a:t>
            </a:r>
            <a:r>
              <a:rPr lang="en-US" sz="2400" baseline="-25000" dirty="0" err="1"/>
              <a:t>EgDg</a:t>
            </a:r>
            <a:r>
              <a:rPr lang="en-US" sz="2400" dirty="0"/>
              <a:t> = T</a:t>
            </a:r>
            <a:r>
              <a:rPr lang="en-US" sz="2400" baseline="-25000" dirty="0"/>
              <a:t>EG </a:t>
            </a:r>
            <a:r>
              <a:rPr lang="en-US" sz="2400" dirty="0"/>
              <a:t>+ T</a:t>
            </a:r>
            <a:r>
              <a:rPr lang="en-US" sz="2400" baseline="-25000" dirty="0"/>
              <a:t>DG</a:t>
            </a:r>
            <a:r>
              <a:rPr lang="en-US" sz="2400" dirty="0"/>
              <a:t>    (</a:t>
            </a:r>
            <a:r>
              <a:rPr lang="en-US" sz="2400" dirty="0">
                <a:solidFill>
                  <a:schemeClr val="tx1"/>
                </a:solidFill>
              </a:rPr>
              <a:t>2-df test) </a:t>
            </a: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57257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>
                <a:solidFill>
                  <a:srgbClr val="0000FF"/>
                </a:solidFill>
              </a:rPr>
              <a:t>EDGE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0" y="1184694"/>
            <a:ext cx="11338259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both ‘D vs. G’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‘E vs. G’ information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E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Murcray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et al.)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D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Kooperberg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&amp; LeBlanc)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   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Screening Test: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 err="1">
                <a:solidFill>
                  <a:schemeClr val="bg1">
                    <a:lumMod val="65000"/>
                  </a:schemeClr>
                </a:solidFill>
              </a:rPr>
              <a:t>EgDg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=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+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(2-df test) </a:t>
            </a:r>
          </a:p>
          <a:p>
            <a:pPr>
              <a:spcBef>
                <a:spcPct val="0"/>
              </a:spcBef>
            </a:pPr>
            <a:endParaRPr lang="en-US" sz="2800" b="1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G,E)]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solidFill>
                  <a:srgbClr val="0000FF"/>
                </a:solidFill>
                <a:latin typeface="Symbol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</a:rPr>
              <a:t>GxE</a:t>
            </a:r>
            <a:r>
              <a:rPr lang="en-US" sz="2800" dirty="0"/>
              <a:t>=0 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  <a:p>
            <a:pPr marL="692150" lvl="1" indent="-347663">
              <a:spcBef>
                <a:spcPct val="25000"/>
              </a:spcBef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720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61" y="148806"/>
            <a:ext cx="975360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2-step Approach: </a:t>
            </a:r>
            <a:r>
              <a:rPr lang="en-US" sz="3600" b="1" dirty="0">
                <a:solidFill>
                  <a:srgbClr val="0000FF"/>
                </a:solidFill>
              </a:rPr>
              <a:t>EDGE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0" y="1184694"/>
            <a:ext cx="11338259" cy="495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u="sng" dirty="0">
                <a:solidFill>
                  <a:schemeClr val="bg1">
                    <a:lumMod val="65000"/>
                  </a:schemeClr>
                </a:solidFill>
              </a:rPr>
              <a:t>Step 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Genomewide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screen of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SNPs using both ‘D vs. G’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‘E vs. G’ information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E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Murcray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et al.)</a:t>
            </a:r>
          </a:p>
          <a:p>
            <a:pPr lvl="1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based on D vs G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</a:rPr>
              <a:t>Kooperberg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&amp; LeBlanc)</a:t>
            </a:r>
          </a:p>
          <a:p>
            <a:pPr marL="692150" lvl="1" indent="-347663">
              <a:spcBef>
                <a:spcPct val="25000"/>
              </a:spcBef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   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Screening Test: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400" baseline="-25000" dirty="0" err="1">
                <a:solidFill>
                  <a:schemeClr val="bg1">
                    <a:lumMod val="65000"/>
                  </a:schemeClr>
                </a:solidFill>
              </a:rPr>
              <a:t>EgDg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=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EG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+ T</a:t>
            </a:r>
            <a:r>
              <a:rPr lang="en-US" sz="2400" baseline="-25000" dirty="0">
                <a:solidFill>
                  <a:schemeClr val="bg1">
                    <a:lumMod val="65000"/>
                  </a:schemeClr>
                </a:solidFill>
              </a:rPr>
              <a:t>DG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(2-df test) </a:t>
            </a:r>
          </a:p>
          <a:p>
            <a:pPr>
              <a:spcBef>
                <a:spcPct val="0"/>
              </a:spcBef>
            </a:pPr>
            <a:endParaRPr lang="en-US" sz="2800" b="1" u="sng" dirty="0"/>
          </a:p>
          <a:p>
            <a:pPr>
              <a:spcBef>
                <a:spcPct val="0"/>
              </a:spcBef>
            </a:pPr>
            <a:r>
              <a:rPr lang="en-US" sz="2800" b="1" u="sng" dirty="0"/>
              <a:t>Step 2</a:t>
            </a:r>
            <a:r>
              <a:rPr lang="en-US" sz="2800" dirty="0"/>
              <a:t>:  For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SNPs with Step-1 </a:t>
            </a:r>
            <a:r>
              <a:rPr lang="en-US" sz="2800" dirty="0">
                <a:solidFill>
                  <a:srgbClr val="FF0000"/>
                </a:solidFill>
              </a:rPr>
              <a:t>p &lt;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, standard </a:t>
            </a:r>
            <a:r>
              <a:rPr lang="en-US" sz="2800" dirty="0" err="1"/>
              <a:t>GxE</a:t>
            </a:r>
            <a:r>
              <a:rPr lang="en-US" sz="2800" dirty="0"/>
              <a:t> analysis:</a:t>
            </a:r>
          </a:p>
          <a:p>
            <a:pPr marL="0" indent="0">
              <a:spcBef>
                <a:spcPct val="0"/>
              </a:spcBef>
              <a:buNone/>
            </a:pP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sz="2800" dirty="0"/>
              <a:t>			Logit[Pr(D=1 | G,E)] = 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</a:t>
            </a:r>
            <a:r>
              <a:rPr lang="en-US" sz="2800" dirty="0" err="1"/>
              <a:t>G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E</a:t>
            </a:r>
            <a:r>
              <a:rPr lang="en-US" sz="2800" dirty="0" err="1"/>
              <a:t>E</a:t>
            </a:r>
            <a:r>
              <a:rPr lang="en-US" sz="2800" dirty="0"/>
              <a:t> + </a:t>
            </a:r>
            <a:r>
              <a:rPr lang="en-US" sz="3200" dirty="0" err="1">
                <a:latin typeface="Symbol" pitchFamily="18" charset="2"/>
              </a:rPr>
              <a:t>b</a:t>
            </a:r>
            <a:r>
              <a:rPr lang="en-US" sz="2800" baseline="-25000" dirty="0" err="1"/>
              <a:t>GxE</a:t>
            </a:r>
            <a:r>
              <a:rPr lang="en-US" sz="2800" dirty="0" err="1"/>
              <a:t>GxE</a:t>
            </a:r>
            <a:endParaRPr lang="en-US" sz="2800" dirty="0"/>
          </a:p>
          <a:p>
            <a:pPr marL="731520" lvl="1">
              <a:spcBef>
                <a:spcPts val="840"/>
              </a:spcBef>
            </a:pPr>
            <a:r>
              <a:rPr lang="en-US" sz="2800" dirty="0"/>
              <a:t>Test H</a:t>
            </a:r>
            <a:r>
              <a:rPr lang="en-US" sz="2800" baseline="-25000" dirty="0"/>
              <a:t>o</a:t>
            </a:r>
            <a:r>
              <a:rPr lang="en-US" sz="2800" dirty="0"/>
              <a:t>: </a:t>
            </a:r>
            <a:r>
              <a:rPr lang="en-US" sz="2800" dirty="0" err="1">
                <a:latin typeface="Symbol" panose="05050102010706020507" pitchFamily="18" charset="2"/>
              </a:rPr>
              <a:t>b</a:t>
            </a:r>
            <a:r>
              <a:rPr lang="en-US" sz="2800" baseline="-25000" dirty="0" err="1"/>
              <a:t>GxE</a:t>
            </a:r>
            <a:r>
              <a:rPr lang="en-US" sz="2800" dirty="0"/>
              <a:t>=0 for the m SNPs at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a/</a:t>
            </a:r>
            <a:r>
              <a:rPr lang="en-US" sz="2800" dirty="0">
                <a:solidFill>
                  <a:srgbClr val="FF0000"/>
                </a:solidFill>
              </a:rPr>
              <a:t>m </a:t>
            </a:r>
            <a:r>
              <a:rPr lang="en-US" sz="2800" dirty="0"/>
              <a:t>level</a:t>
            </a:r>
            <a:endParaRPr lang="en-US" u="sng" dirty="0">
              <a:sym typeface="Symbol" pitchFamily="18" charset="2"/>
            </a:endParaRPr>
          </a:p>
          <a:p>
            <a:pPr marL="692150" lvl="1" indent="-347663">
              <a:spcBef>
                <a:spcPct val="25000"/>
              </a:spcBef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endParaRPr lang="en-US" u="sng" dirty="0">
              <a:sym typeface="Symbol" pitchFamily="18" charset="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5E46E1-F16D-4001-9E1F-8D1C2CE21581}"/>
              </a:ext>
            </a:extLst>
          </p:cNvPr>
          <p:cNvSpPr/>
          <p:nvPr/>
        </p:nvSpPr>
        <p:spPr>
          <a:xfrm>
            <a:off x="2256500" y="3301489"/>
            <a:ext cx="6924583" cy="2581183"/>
          </a:xfrm>
          <a:prstGeom prst="ellipse">
            <a:avLst/>
          </a:prstGeom>
          <a:noFill/>
          <a:ln w="476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E22EB-DF4B-4FC7-B0E0-C776B0F8A905}"/>
              </a:ext>
            </a:extLst>
          </p:cNvPr>
          <p:cNvCxnSpPr>
            <a:cxnSpLocks/>
          </p:cNvCxnSpPr>
          <p:nvPr/>
        </p:nvCxnSpPr>
        <p:spPr>
          <a:xfrm>
            <a:off x="8710567" y="5236341"/>
            <a:ext cx="1188035" cy="323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D006C9-33BA-425E-ADC9-8A360D5FE71F}"/>
              </a:ext>
            </a:extLst>
          </p:cNvPr>
          <p:cNvSpPr txBox="1"/>
          <p:nvPr/>
        </p:nvSpPr>
        <p:spPr>
          <a:xfrm>
            <a:off x="10072461" y="5236341"/>
            <a:ext cx="1722138" cy="646331"/>
          </a:xfrm>
          <a:prstGeom prst="rect">
            <a:avLst/>
          </a:prstGeom>
          <a:noFill/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2-step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“Subset” Testing</a:t>
            </a:r>
          </a:p>
        </p:txBody>
      </p:sp>
    </p:spTree>
    <p:extLst>
      <p:ext uri="{BB962C8B-B14F-4D97-AF65-F5344CB8AC3E}">
        <p14:creationId xmlns:p14="http://schemas.microsoft.com/office/powerpoint/2010/main" val="3868567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" r="17077"/>
          <a:stretch/>
        </p:blipFill>
        <p:spPr bwMode="auto">
          <a:xfrm>
            <a:off x="952500" y="1293880"/>
            <a:ext cx="8778240" cy="55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38154" y="71986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FF"/>
                </a:solidFill>
              </a:rPr>
              <a:t>(Gauderman et al., 2013)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9968" y="2552279"/>
            <a:ext cx="14401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Case Only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4" y="1595736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EDGE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5562604" y="2057400"/>
            <a:ext cx="76200" cy="3810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90525" y="217390"/>
            <a:ext cx="1113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Genomewide</a:t>
            </a:r>
            <a:r>
              <a:rPr lang="en-US" sz="3200" b="1" dirty="0"/>
              <a:t> Power to Detect </a:t>
            </a:r>
            <a:r>
              <a:rPr lang="en-US" sz="3200" b="1" dirty="0" err="1"/>
              <a:t>OR</a:t>
            </a:r>
            <a:r>
              <a:rPr lang="en-US" sz="3200" b="1" baseline="-25000" dirty="0" err="1"/>
              <a:t>GxE</a:t>
            </a:r>
            <a:r>
              <a:rPr lang="en-US" sz="3200" b="1" dirty="0"/>
              <a:t>=1.5  </a:t>
            </a:r>
            <a:r>
              <a:rPr lang="en-US" sz="2000" dirty="0"/>
              <a:t>(N=3,500 cases, 3,500 controls)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09800" y="2514613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66FF"/>
                </a:solidFill>
              </a:rPr>
              <a:t>EG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438400" y="3048000"/>
            <a:ext cx="228600" cy="381000"/>
          </a:xfrm>
          <a:prstGeom prst="straightConnector1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F767A7-672A-4674-BCB8-48EBFF77BD67}"/>
              </a:ext>
            </a:extLst>
          </p:cNvPr>
          <p:cNvSpPr txBox="1"/>
          <p:nvPr/>
        </p:nvSpPr>
        <p:spPr>
          <a:xfrm>
            <a:off x="3219454" y="456752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D6FF62-3BBC-4BDD-8666-627624DDCAFB}"/>
              </a:ext>
            </a:extLst>
          </p:cNvPr>
          <p:cNvCxnSpPr/>
          <p:nvPr/>
        </p:nvCxnSpPr>
        <p:spPr bwMode="auto">
          <a:xfrm>
            <a:off x="3781429" y="4890796"/>
            <a:ext cx="228600" cy="381000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8E24D1-D18E-4852-A94F-A19968198595}"/>
              </a:ext>
            </a:extLst>
          </p:cNvPr>
          <p:cNvSpPr txBox="1"/>
          <p:nvPr/>
        </p:nvSpPr>
        <p:spPr>
          <a:xfrm>
            <a:off x="7980104" y="5029193"/>
            <a:ext cx="104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GWIS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0F2A32-6CAC-4B93-9E9F-EE10C7ADA5DB}"/>
              </a:ext>
            </a:extLst>
          </p:cNvPr>
          <p:cNvSpPr txBox="1"/>
          <p:nvPr/>
        </p:nvSpPr>
        <p:spPr>
          <a:xfrm>
            <a:off x="6451343" y="4672296"/>
            <a:ext cx="104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GWAS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00F27CA0-61D0-4FBF-A63B-2AF2BF1C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0139" y="6279289"/>
            <a:ext cx="741093" cy="5839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0F6F8F98-F1F8-4871-BB57-B3D5B452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34113" y="6279289"/>
            <a:ext cx="938893" cy="5787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744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84F3D96-427E-4EFD-8357-ABFAA71B3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258172"/>
              </p:ext>
            </p:extLst>
          </p:nvPr>
        </p:nvGraphicFramePr>
        <p:xfrm>
          <a:off x="702908" y="1380349"/>
          <a:ext cx="11397356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D3740CF-FC22-419A-8068-0CF2F9AA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64048"/>
          </a:xfrm>
        </p:spPr>
        <p:txBody>
          <a:bodyPr/>
          <a:lstStyle/>
          <a:p>
            <a:pPr algn="l"/>
            <a:r>
              <a:rPr lang="en-US" sz="4400" dirty="0"/>
              <a:t>Reasons to Consider GxE</a:t>
            </a:r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DF8AC8EF-C651-4836-A250-1D2BF637112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682652" y="179268"/>
            <a:ext cx="978994" cy="9547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37642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84424" y="1008780"/>
            <a:ext cx="8489950" cy="1754721"/>
            <a:chOff x="206375" y="1871695"/>
            <a:chExt cx="8489950" cy="175472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1871695"/>
              <a:ext cx="8489950" cy="140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5" y="3277166"/>
              <a:ext cx="848995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9729" y="357904"/>
            <a:ext cx="10671806" cy="567808"/>
          </a:xfrm>
        </p:spPr>
        <p:txBody>
          <a:bodyPr/>
          <a:lstStyle/>
          <a:p>
            <a:pPr algn="l"/>
            <a:r>
              <a:rPr lang="en-US" sz="2800" b="1" dirty="0"/>
              <a:t>Another way to combine information: The “2-df” joint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1554" y="2857345"/>
            <a:ext cx="83289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logit(Pr D=1|G, E) =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a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 +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 +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GxE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G*E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GxE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0  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Joint 2-df test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G, GxE; 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Kraft et al., 2007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E49FA5-8C39-4B3B-97DB-C094D75E018A}"/>
              </a:ext>
            </a:extLst>
          </p:cNvPr>
          <p:cNvGrpSpPr/>
          <p:nvPr/>
        </p:nvGrpSpPr>
        <p:grpSpPr>
          <a:xfrm>
            <a:off x="10125512" y="4443017"/>
            <a:ext cx="1381332" cy="750169"/>
            <a:chOff x="8543718" y="4427004"/>
            <a:chExt cx="1594581" cy="914215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65673964-4803-412F-BA61-E5A408159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543718" y="4427004"/>
              <a:ext cx="1594581" cy="9142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E8A5AC-7645-4F7E-9139-F59A64E03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37143" y="4779635"/>
              <a:ext cx="0" cy="20242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1966F7-F53B-40AC-846E-FECAC8A6AC3A}"/>
              </a:ext>
            </a:extLst>
          </p:cNvPr>
          <p:cNvSpPr txBox="1"/>
          <p:nvPr/>
        </p:nvSpPr>
        <p:spPr>
          <a:xfrm>
            <a:off x="1701554" y="4142005"/>
            <a:ext cx="8633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identify loci with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dirty="0" err="1"/>
              <a:t>GxE</a:t>
            </a:r>
            <a:r>
              <a:rPr lang="en-US" sz="2800" dirty="0"/>
              <a:t> effect and induced marginal G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dirty="0" err="1"/>
              <a:t>GxE</a:t>
            </a:r>
            <a:r>
              <a:rPr lang="en-US" sz="2800" dirty="0"/>
              <a:t> effect but no G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G effect but no </a:t>
            </a:r>
            <a:r>
              <a:rPr lang="en-US" sz="2800" dirty="0" err="1"/>
              <a:t>GxE</a:t>
            </a:r>
            <a:r>
              <a:rPr lang="en-US" sz="2800" dirty="0"/>
              <a:t> effect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589D6829-DC18-4301-A892-AF244645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08" y="5049946"/>
            <a:ext cx="1073343" cy="688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C41D4EBB-D3D3-4F99-859C-0A3362F0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13" y="5565739"/>
            <a:ext cx="1126228" cy="7197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942840-F3B1-415A-8A76-69A422441C02}"/>
              </a:ext>
            </a:extLst>
          </p:cNvPr>
          <p:cNvCxnSpPr/>
          <p:nvPr/>
        </p:nvCxnSpPr>
        <p:spPr>
          <a:xfrm>
            <a:off x="8867775" y="4815421"/>
            <a:ext cx="1028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850BF4-D080-425E-AE0C-44698E9BD4C7}"/>
              </a:ext>
            </a:extLst>
          </p:cNvPr>
          <p:cNvCxnSpPr>
            <a:cxnSpLocks/>
          </p:cNvCxnSpPr>
          <p:nvPr/>
        </p:nvCxnSpPr>
        <p:spPr>
          <a:xfrm>
            <a:off x="6662641" y="5278911"/>
            <a:ext cx="17621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C72C09-E306-44CB-98BD-3BAADA3FF3D8}"/>
              </a:ext>
            </a:extLst>
          </p:cNvPr>
          <p:cNvCxnSpPr/>
          <p:nvPr/>
        </p:nvCxnSpPr>
        <p:spPr>
          <a:xfrm>
            <a:off x="6638925" y="5776732"/>
            <a:ext cx="457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734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4EAAF6-A8CA-432E-BACA-46B74BF5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7792" y="966787"/>
            <a:ext cx="103742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</a:rPr>
              <a:t>As we have seen, using D-G </a:t>
            </a:r>
            <a:r>
              <a:rPr lang="en-US" sz="2400" u="sng" dirty="0">
                <a:latin typeface="Arial"/>
              </a:rPr>
              <a:t>and</a:t>
            </a:r>
            <a:r>
              <a:rPr lang="en-US" sz="2400" dirty="0">
                <a:latin typeface="Arial"/>
              </a:rPr>
              <a:t> E-G information can improve power to detect </a:t>
            </a:r>
            <a:r>
              <a:rPr lang="en-US" sz="2400" dirty="0" err="1">
                <a:latin typeface="Arial"/>
              </a:rPr>
              <a:t>GxE</a:t>
            </a:r>
            <a:r>
              <a:rPr lang="en-US" sz="2400" dirty="0">
                <a:latin typeface="Arial"/>
              </a:rPr>
              <a:t> in a GWIS</a:t>
            </a: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</a:rPr>
              <a:t>What if we treat ‘G’ as the outcome?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  <a:latin typeface="Arial"/>
              </a:rPr>
              <a:t>D</a:t>
            </a:r>
            <a:r>
              <a:rPr lang="en-US" sz="2800" dirty="0">
                <a:latin typeface="Arial"/>
              </a:rPr>
              <a:t>: 		G vs. D    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  <a:latin typeface="Arial"/>
              </a:rPr>
              <a:t>E</a:t>
            </a:r>
            <a:r>
              <a:rPr lang="en-US" sz="2800" dirty="0">
                <a:latin typeface="Arial"/>
              </a:rPr>
              <a:t>: 		G vs. E     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aseline="-25000" dirty="0" err="1">
                <a:solidFill>
                  <a:srgbClr val="0000FF"/>
                </a:solidFill>
                <a:latin typeface="Arial"/>
              </a:rPr>
              <a:t>DxE</a:t>
            </a:r>
            <a:r>
              <a:rPr lang="en-US" sz="2800" dirty="0">
                <a:latin typeface="Arial"/>
              </a:rPr>
              <a:t>: 	G vs. </a:t>
            </a:r>
            <a:r>
              <a:rPr lang="en-US" sz="2800" dirty="0" err="1">
                <a:latin typeface="Arial"/>
              </a:rPr>
              <a:t>DxE</a:t>
            </a:r>
            <a:r>
              <a:rPr lang="en-US" sz="2800" dirty="0">
                <a:latin typeface="Arial"/>
              </a:rPr>
              <a:t>  (equivalent to D vs. </a:t>
            </a:r>
            <a:r>
              <a:rPr lang="en-US" sz="2800" dirty="0" err="1">
                <a:latin typeface="Arial"/>
              </a:rPr>
              <a:t>GxE</a:t>
            </a:r>
            <a:r>
              <a:rPr lang="en-US" sz="2800" dirty="0">
                <a:latin typeface="Arial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5F950-E13F-46EB-8823-0FA441B9C4C1}"/>
              </a:ext>
            </a:extLst>
          </p:cNvPr>
          <p:cNvSpPr txBox="1"/>
          <p:nvPr/>
        </p:nvSpPr>
        <p:spPr>
          <a:xfrm>
            <a:off x="670634" y="310224"/>
            <a:ext cx="9303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E1435"/>
                </a:solidFill>
              </a:rPr>
              <a:t>A Joint Model that uses more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6DED08-A38E-442A-959A-24461BAB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58" y="2634248"/>
            <a:ext cx="8486775" cy="1152525"/>
          </a:xfrm>
          <a:prstGeom prst="rect">
            <a:avLst/>
          </a:prstGeom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83" y="3930348"/>
            <a:ext cx="8069388" cy="49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829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79" y="2467714"/>
            <a:ext cx="3371586" cy="50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56" y="1801363"/>
            <a:ext cx="8069388" cy="49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27644" y="301831"/>
            <a:ext cx="7559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400" dirty="0">
                <a:solidFill>
                  <a:prstClr val="black"/>
                </a:solidFill>
                <a:latin typeface="Calibri"/>
              </a:rPr>
              <a:t>The “3-df” Joint Test</a:t>
            </a:r>
          </a:p>
          <a:p>
            <a:pPr defTabSz="457200"/>
            <a:r>
              <a:rPr lang="en-US" sz="2000" i="1" dirty="0">
                <a:solidFill>
                  <a:srgbClr val="0000FF"/>
                </a:solidFill>
                <a:latin typeface="Calibri"/>
              </a:rPr>
              <a:t>(Gauderman, Kim, Lewinger, Conti, Morrison, Thomas;  2019)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3639" y="3254654"/>
            <a:ext cx="78621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/>
              </a:rPr>
              <a:t>What is it testing?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Marginal G vs. D association  	(standard GWAS)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Marginal G vs. E association  	(“case-only” style G x E)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G x E interaction				(standard GWIS)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8056" y="5101313"/>
            <a:ext cx="5737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Potentially powerful for discovery</a:t>
            </a:r>
          </a:p>
        </p:txBody>
      </p:sp>
    </p:spTree>
    <p:extLst>
      <p:ext uri="{BB962C8B-B14F-4D97-AF65-F5344CB8AC3E}">
        <p14:creationId xmlns:p14="http://schemas.microsoft.com/office/powerpoint/2010/main" val="1353216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359" y="220119"/>
            <a:ext cx="4085658" cy="318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88" y="3527579"/>
            <a:ext cx="4076133" cy="319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43057" y="339365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Pure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3057" y="3583166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Quantitative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63" y="694196"/>
            <a:ext cx="3748129" cy="239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7" y="3983536"/>
            <a:ext cx="3748128" cy="240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740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3057" y="339365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Qualitative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3057" y="3583166"/>
            <a:ext cx="3582390" cy="38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No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GxE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6" y="721361"/>
            <a:ext cx="3630862" cy="2329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7" y="3965158"/>
            <a:ext cx="3630862" cy="232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65" y="238658"/>
            <a:ext cx="4175676" cy="315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65" y="3583178"/>
            <a:ext cx="4175676" cy="319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759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9144000" cy="363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4953000"/>
            <a:ext cx="91440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38100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Calibri Light"/>
              </a:rPr>
              <a:t>G x Sex interaction scan for asthma in the CHS </a:t>
            </a:r>
            <a:r>
              <a:rPr lang="en-US" sz="3000" dirty="0">
                <a:solidFill>
                  <a:prstClr val="black"/>
                </a:solidFill>
                <a:latin typeface="Calibri Light"/>
              </a:rPr>
              <a:t>(1,249 cases, 1751 controls)</a:t>
            </a:r>
          </a:p>
        </p:txBody>
      </p:sp>
    </p:spTree>
    <p:extLst>
      <p:ext uri="{BB962C8B-B14F-4D97-AF65-F5344CB8AC3E}">
        <p14:creationId xmlns:p14="http://schemas.microsoft.com/office/powerpoint/2010/main" val="1584084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      </a:t>
            </a:r>
            <a:br>
              <a:rPr lang="en-US" b="1" dirty="0"/>
            </a:br>
            <a:r>
              <a:rPr lang="en-US" b="1" dirty="0"/>
              <a:t>		</a:t>
            </a:r>
            <a:r>
              <a:rPr lang="en-US" sz="4000" dirty="0"/>
              <a:t>Sex-specific effects: </a:t>
            </a:r>
            <a:r>
              <a:rPr lang="en-US" sz="4000" dirty="0" err="1"/>
              <a:t>Chr</a:t>
            </a:r>
            <a:r>
              <a:rPr lang="en-US" sz="4000" dirty="0"/>
              <a:t> 5 SNP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64699" y="2130598"/>
            <a:ext cx="8697528" cy="3018976"/>
            <a:chOff x="504825" y="2660650"/>
            <a:chExt cx="8134350" cy="23749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2660650"/>
              <a:ext cx="8134350" cy="153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525" y="4197350"/>
              <a:ext cx="812165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1127622" y="5261511"/>
            <a:ext cx="9094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SNP is in the PDE4D locus, a known asthma gene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960094" y="3137451"/>
            <a:ext cx="2966622" cy="1953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72CDD69-5469-41AD-BA4F-0624A334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971" y="3992330"/>
            <a:ext cx="1720659" cy="10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541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072D05-B967-E44B-B4E1-099752C841CF}"/>
              </a:ext>
            </a:extLst>
          </p:cNvPr>
          <p:cNvSpPr/>
          <p:nvPr/>
        </p:nvSpPr>
        <p:spPr>
          <a:xfrm>
            <a:off x="2345013" y="1219201"/>
            <a:ext cx="3575043" cy="879331"/>
          </a:xfrm>
          <a:prstGeom prst="roundRect">
            <a:avLst/>
          </a:prstGeom>
          <a:noFill/>
          <a:ln w="1905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Measured or Imputed Genotypes (.GEN or .VCF)</a:t>
            </a:r>
          </a:p>
          <a:p>
            <a:pPr defTabSz="385785"/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(</a:t>
            </a:r>
            <a:r>
              <a:rPr lang="en-US" sz="1856" dirty="0" err="1">
                <a:solidFill>
                  <a:srgbClr val="0070C0"/>
                </a:solidFill>
                <a:latin typeface="Arial" panose="020B0604020202020204"/>
              </a:rPr>
              <a:t>BinaryDosage</a:t>
            </a:r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0EE5D1-16FD-6C44-81FE-80DA8C23DCB3}"/>
              </a:ext>
            </a:extLst>
          </p:cNvPr>
          <p:cNvSpPr/>
          <p:nvPr/>
        </p:nvSpPr>
        <p:spPr>
          <a:xfrm>
            <a:off x="2221054" y="3504515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G Only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95B13-840D-D345-88FF-1CF3C6A1262E}"/>
              </a:ext>
            </a:extLst>
          </p:cNvPr>
          <p:cNvSpPr/>
          <p:nvPr/>
        </p:nvSpPr>
        <p:spPr>
          <a:xfrm>
            <a:off x="3527625" y="3509785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 err="1">
                <a:solidFill>
                  <a:prstClr val="black"/>
                </a:solidFill>
                <a:latin typeface="Arial" panose="020B0604020202020204"/>
              </a:rPr>
              <a:t>GxE</a:t>
            </a:r>
            <a:endParaRPr lang="en-US" sz="1266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427A73-95AD-F34F-83A3-828218444E8F}"/>
              </a:ext>
            </a:extLst>
          </p:cNvPr>
          <p:cNvSpPr/>
          <p:nvPr/>
        </p:nvSpPr>
        <p:spPr>
          <a:xfrm>
            <a:off x="4834195" y="3507914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2-df G, </a:t>
            </a:r>
            <a:r>
              <a:rPr lang="en-US" sz="1266" dirty="0" err="1">
                <a:solidFill>
                  <a:prstClr val="black"/>
                </a:solidFill>
                <a:latin typeface="Arial" panose="020B0604020202020204"/>
              </a:rPr>
              <a:t>GxE</a:t>
            </a:r>
            <a:endParaRPr lang="en-US" sz="1266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4071A-F3D7-2F4C-A944-CE915DBADE65}"/>
              </a:ext>
            </a:extLst>
          </p:cNvPr>
          <p:cNvSpPr/>
          <p:nvPr/>
        </p:nvSpPr>
        <p:spPr>
          <a:xfrm>
            <a:off x="6140766" y="3507914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Case only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7CD9B3-821E-C642-AFE1-6066A9BF0E07}"/>
              </a:ext>
            </a:extLst>
          </p:cNvPr>
          <p:cNvSpPr/>
          <p:nvPr/>
        </p:nvSpPr>
        <p:spPr>
          <a:xfrm>
            <a:off x="7447336" y="3507914"/>
            <a:ext cx="1147423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E vs. 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928E67-5FE8-9348-B799-33AC08547649}"/>
              </a:ext>
            </a:extLst>
          </p:cNvPr>
          <p:cNvSpPr/>
          <p:nvPr/>
        </p:nvSpPr>
        <p:spPr>
          <a:xfrm>
            <a:off x="8753906" y="3507914"/>
            <a:ext cx="1304494" cy="473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266" dirty="0">
                <a:solidFill>
                  <a:prstClr val="black"/>
                </a:solidFill>
                <a:latin typeface="Arial" panose="020B0604020202020204"/>
              </a:rPr>
              <a:t>3-df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0C7C209-2C8E-A143-9A02-59D359FFB276}"/>
              </a:ext>
            </a:extLst>
          </p:cNvPr>
          <p:cNvSpPr/>
          <p:nvPr/>
        </p:nvSpPr>
        <p:spPr>
          <a:xfrm rot="5400000">
            <a:off x="5962304" y="-735281"/>
            <a:ext cx="266278" cy="821331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385785"/>
            <a:endParaRPr lang="en-US" sz="1519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95D1FC-D61B-B849-9B4A-9FA0DB10257B}"/>
              </a:ext>
            </a:extLst>
          </p:cNvPr>
          <p:cNvSpPr/>
          <p:nvPr/>
        </p:nvSpPr>
        <p:spPr>
          <a:xfrm>
            <a:off x="2475112" y="110342"/>
            <a:ext cx="7726987" cy="856456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defTabSz="385785"/>
            <a:r>
              <a:rPr lang="en-US" sz="2531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BinaryDosage</a:t>
            </a:r>
            <a:r>
              <a:rPr lang="en-US" sz="2531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531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n-US" sz="2531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531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GxEscanR</a:t>
            </a:r>
            <a:r>
              <a:rPr lang="en-US" sz="253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en-US" sz="2531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Software for GWIS</a:t>
            </a:r>
          </a:p>
          <a:p>
            <a:pPr algn="ctr" defTabSz="385785"/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(Morrison, Gauderman: on CRAN)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D8840F-8ADA-0C4D-AB42-A3645D599126}"/>
              </a:ext>
            </a:extLst>
          </p:cNvPr>
          <p:cNvSpPr/>
          <p:nvPr/>
        </p:nvSpPr>
        <p:spPr>
          <a:xfrm>
            <a:off x="3649720" y="5145558"/>
            <a:ext cx="4886143" cy="862482"/>
          </a:xfrm>
          <a:prstGeom prst="roundRect">
            <a:avLst/>
          </a:prstGeom>
          <a:noFill/>
          <a:ln w="2540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2110" dirty="0">
                <a:solidFill>
                  <a:prstClr val="black"/>
                </a:solidFill>
                <a:latin typeface="Arial" panose="020B0604020202020204"/>
              </a:rPr>
              <a:t>Standard G, </a:t>
            </a:r>
            <a:r>
              <a:rPr lang="en-US" sz="2110" dirty="0" err="1">
                <a:solidFill>
                  <a:prstClr val="black"/>
                </a:solidFill>
                <a:latin typeface="Arial" panose="020B0604020202020204"/>
              </a:rPr>
              <a:t>GxE</a:t>
            </a:r>
            <a:r>
              <a:rPr lang="en-US" sz="2110" dirty="0">
                <a:solidFill>
                  <a:prstClr val="black"/>
                </a:solidFill>
                <a:latin typeface="Arial" panose="020B0604020202020204"/>
              </a:rPr>
              <a:t>, 2-step, joint tests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68B4521-C895-8649-AC86-D834EE93E60B}"/>
              </a:ext>
            </a:extLst>
          </p:cNvPr>
          <p:cNvSpPr/>
          <p:nvPr/>
        </p:nvSpPr>
        <p:spPr>
          <a:xfrm>
            <a:off x="6271946" y="1327191"/>
            <a:ext cx="4075992" cy="643621"/>
          </a:xfrm>
          <a:prstGeom prst="roundRect">
            <a:avLst/>
          </a:prstGeom>
          <a:noFill/>
          <a:ln w="1905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85785"/>
            <a:r>
              <a:rPr lang="en-US" sz="1856" dirty="0">
                <a:solidFill>
                  <a:prstClr val="black"/>
                </a:solidFill>
                <a:latin typeface="Arial" panose="020B0604020202020204"/>
              </a:rPr>
              <a:t>Phenotype (quantitative or disease) and covariates, including ‘E’ (.txt)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76A99B-C024-9543-A25B-14583782D564}"/>
              </a:ext>
            </a:extLst>
          </p:cNvPr>
          <p:cNvCxnSpPr>
            <a:cxnSpLocks/>
          </p:cNvCxnSpPr>
          <p:nvPr/>
        </p:nvCxnSpPr>
        <p:spPr>
          <a:xfrm>
            <a:off x="6096000" y="2166324"/>
            <a:ext cx="0" cy="31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120947-B034-F943-A7C5-57CE3EF523E9}"/>
              </a:ext>
            </a:extLst>
          </p:cNvPr>
          <p:cNvCxnSpPr>
            <a:cxnSpLocks/>
          </p:cNvCxnSpPr>
          <p:nvPr/>
        </p:nvCxnSpPr>
        <p:spPr>
          <a:xfrm>
            <a:off x="6092790" y="4211794"/>
            <a:ext cx="0" cy="802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7637A5-62ED-0E45-9957-AC57D5C39E97}"/>
              </a:ext>
            </a:extLst>
          </p:cNvPr>
          <p:cNvSpPr/>
          <p:nvPr/>
        </p:nvSpPr>
        <p:spPr>
          <a:xfrm>
            <a:off x="4922858" y="2522280"/>
            <a:ext cx="2365331" cy="548872"/>
          </a:xfrm>
          <a:prstGeom prst="roundRect">
            <a:avLst/>
          </a:prstGeom>
          <a:noFill/>
          <a:ln w="19050">
            <a:solidFill>
              <a:srgbClr val="85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5785"/>
            <a:r>
              <a:rPr lang="en-US" sz="24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GxEscanR</a:t>
            </a:r>
            <a:endParaRPr lang="en-US" sz="2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CD351-E216-498C-85ED-3D90F7ED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5194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13" b="1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9pPr>
          </a:lstStyle>
          <a:p>
            <a:pPr defTabSz="385785"/>
            <a:fld id="{059A7523-86AF-B04E-A8B8-A5114D0D3A5D}" type="slidenum">
              <a:rPr lang="en-US" smtClean="0"/>
              <a:pPr defTabSz="385785"/>
              <a:t>47</a:t>
            </a:fld>
            <a:endParaRPr lang="en-US" b="0">
              <a:solidFill>
                <a:prstClr val="black">
                  <a:tint val="75000"/>
                </a:prstClr>
              </a:solidFill>
              <a:effectLst/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34725-D835-4C93-B2ED-F421386749FA}"/>
              </a:ext>
            </a:extLst>
          </p:cNvPr>
          <p:cNvSpPr txBox="1"/>
          <p:nvPr/>
        </p:nvSpPr>
        <p:spPr>
          <a:xfrm>
            <a:off x="6098638" y="3417588"/>
            <a:ext cx="5026563" cy="58477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Disease </a:t>
            </a:r>
          </a:p>
          <a:p>
            <a:pPr algn="r"/>
            <a:r>
              <a:rPr lang="en-US" sz="1600" dirty="0"/>
              <a:t>Trait</a:t>
            </a:r>
          </a:p>
        </p:txBody>
      </p:sp>
    </p:spTree>
    <p:extLst>
      <p:ext uri="{BB962C8B-B14F-4D97-AF65-F5344CB8AC3E}">
        <p14:creationId xmlns:p14="http://schemas.microsoft.com/office/powerpoint/2010/main" val="2185693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FIGI: Functionally Informed </a:t>
            </a:r>
            <a:r>
              <a:rPr lang="en-US" b="1" dirty="0" err="1"/>
              <a:t>GxE</a:t>
            </a:r>
            <a:br>
              <a:rPr lang="en-US" b="1" dirty="0"/>
            </a:br>
            <a:r>
              <a:rPr lang="en-US" sz="1800" b="1" dirty="0">
                <a:solidFill>
                  <a:srgbClr val="666699"/>
                </a:solidFill>
              </a:rPr>
              <a:t>Peters (UW), Gauderman (USC), Casey (UV), </a:t>
            </a:r>
            <a:r>
              <a:rPr lang="en-US" sz="1800" b="1" dirty="0" err="1">
                <a:solidFill>
                  <a:srgbClr val="666699"/>
                </a:solidFill>
              </a:rPr>
              <a:t>LeMarchand</a:t>
            </a:r>
            <a:r>
              <a:rPr lang="en-US" sz="1800" b="1" dirty="0">
                <a:solidFill>
                  <a:srgbClr val="666699"/>
                </a:solidFill>
              </a:rPr>
              <a:t> (UH)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075" y="1750115"/>
            <a:ext cx="10669850" cy="511380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N ~55,000 </a:t>
            </a:r>
            <a:r>
              <a:rPr lang="en-US" dirty="0"/>
              <a:t>colorectal cancer cases, </a:t>
            </a:r>
            <a:r>
              <a:rPr lang="en-US" dirty="0">
                <a:solidFill>
                  <a:srgbClr val="0066FF"/>
                </a:solidFill>
              </a:rPr>
              <a:t>~60,000</a:t>
            </a:r>
            <a:r>
              <a:rPr lang="en-US" dirty="0"/>
              <a:t> controls (Y)</a:t>
            </a:r>
          </a:p>
          <a:p>
            <a:pPr lvl="1"/>
            <a:r>
              <a:rPr lang="en-US" u="sng" dirty="0"/>
              <a:t>“Genetic” data (G)</a:t>
            </a:r>
            <a:r>
              <a:rPr lang="en-US" dirty="0"/>
              <a:t>:  </a:t>
            </a:r>
          </a:p>
          <a:p>
            <a:pPr lvl="2"/>
            <a:r>
              <a:rPr lang="en-US" sz="2200" dirty="0"/>
              <a:t>HRC imputation:  &gt;39 million SNPs </a:t>
            </a:r>
          </a:p>
          <a:p>
            <a:pPr marL="914400" lvl="2" indent="0">
              <a:buNone/>
            </a:pPr>
            <a:endParaRPr lang="en-US" sz="2600" dirty="0"/>
          </a:p>
          <a:p>
            <a:pPr lvl="1"/>
            <a:r>
              <a:rPr lang="en-US" u="sng" dirty="0"/>
              <a:t>“Epi” data (E)</a:t>
            </a:r>
            <a:r>
              <a:rPr lang="en-US" dirty="0"/>
              <a:t>:  </a:t>
            </a:r>
          </a:p>
          <a:p>
            <a:pPr lvl="2"/>
            <a:r>
              <a:rPr lang="en-US" dirty="0"/>
              <a:t>Harmonized </a:t>
            </a:r>
            <a:r>
              <a:rPr lang="en-US" dirty="0">
                <a:ea typeface="ＭＳ Ｐゴシック" charset="-128"/>
              </a:rPr>
              <a:t>individual-level data</a:t>
            </a:r>
          </a:p>
          <a:p>
            <a:pPr marL="457200" lvl="1" indent="0">
              <a:buNone/>
            </a:pPr>
            <a:endParaRPr lang="en-US" dirty="0">
              <a:ea typeface="ＭＳ Ｐゴシック" charset="-128"/>
            </a:endParaRPr>
          </a:p>
          <a:p>
            <a:r>
              <a:rPr lang="en-US" u="sng" dirty="0">
                <a:ea typeface="ＭＳ Ｐゴシック" charset="-128"/>
              </a:rPr>
              <a:t>“Omics” data (X)</a:t>
            </a:r>
            <a:r>
              <a:rPr lang="en-US" dirty="0">
                <a:ea typeface="ＭＳ Ｐゴシック" charset="-128"/>
              </a:rPr>
              <a:t>:</a:t>
            </a:r>
          </a:p>
          <a:p>
            <a:pPr lvl="1"/>
            <a:r>
              <a:rPr lang="en-US" dirty="0">
                <a:ea typeface="ＭＳ Ｐゴシック" charset="-128"/>
              </a:rPr>
              <a:t>Gene expression from normal colon tissue (n=445) 	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</a:rPr>
              <a:t>(Diez–Obrero et al., 2021)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ＭＳ Ｐゴシック" charset="-128"/>
              </a:rPr>
              <a:t>Paired (E vs. ~E) colon organoid expression (n=34)  	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ＭＳ Ｐゴシック" charset="-128"/>
              </a:rPr>
              <a:t>(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</a:rPr>
              <a:t>Devall et al., 2021)</a:t>
            </a:r>
            <a:endParaRPr lang="en-US" sz="1800" dirty="0">
              <a:solidFill>
                <a:schemeClr val="accent2">
                  <a:lumMod val="75000"/>
                </a:schemeClr>
              </a:solidFill>
              <a:ea typeface="ＭＳ Ｐゴシック" charset="-128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ea typeface="ＭＳ Ｐゴシック" charset="-128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u="sng" dirty="0">
                <a:ea typeface="ＭＳ Ｐゴシック" charset="-128"/>
              </a:rPr>
              <a:t>Primary goals</a:t>
            </a:r>
            <a:r>
              <a:rPr lang="en-US" dirty="0">
                <a:ea typeface="ＭＳ Ｐゴシック" charset="-128"/>
              </a:rPr>
              <a:t>:  Discover novel G</a:t>
            </a:r>
            <a:r>
              <a:rPr lang="en-US" sz="2400" dirty="0">
                <a:ea typeface="ＭＳ Ｐゴシック" charset="-128"/>
              </a:rPr>
              <a:t>×</a:t>
            </a:r>
            <a:r>
              <a:rPr lang="en-US" dirty="0">
                <a:ea typeface="ＭＳ Ｐゴシック" charset="-128"/>
              </a:rPr>
              <a:t>E  &amp;  </a:t>
            </a:r>
            <a:r>
              <a:rPr lang="en-US" dirty="0" err="1">
                <a:ea typeface="ＭＳ Ｐゴシック" charset="-128"/>
              </a:rPr>
              <a:t>omic</a:t>
            </a:r>
            <a:r>
              <a:rPr lang="en-US" dirty="0">
                <a:ea typeface="ＭＳ Ｐゴシック" charset="-128"/>
              </a:rPr>
              <a:t> </a:t>
            </a:r>
            <a:r>
              <a:rPr lang="en-US" sz="2400" dirty="0">
                <a:ea typeface="ＭＳ Ｐゴシック" charset="-128"/>
              </a:rPr>
              <a:t>×</a:t>
            </a:r>
            <a:r>
              <a:rPr lang="en-US" dirty="0">
                <a:ea typeface="ＭＳ Ｐゴシック" charset="-128"/>
              </a:rPr>
              <a:t> E interactions for CRC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595B78-0510-4115-BE48-510B0039075D}"/>
              </a:ext>
            </a:extLst>
          </p:cNvPr>
          <p:cNvGrpSpPr/>
          <p:nvPr/>
        </p:nvGrpSpPr>
        <p:grpSpPr>
          <a:xfrm>
            <a:off x="6338476" y="2848298"/>
            <a:ext cx="4508190" cy="1721828"/>
            <a:chOff x="3146426" y="3950450"/>
            <a:chExt cx="6523159" cy="2285827"/>
          </a:xfrm>
        </p:grpSpPr>
        <p:pic>
          <p:nvPicPr>
            <p:cNvPr id="4" name="Picture 18" descr="MPj04387870000[1]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4721552" y="3950450"/>
              <a:ext cx="1489584" cy="1382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16" descr="MPj03848590000[1]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6301752" y="4229158"/>
              <a:ext cx="351705" cy="905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https://encrypted-tbn1.gstatic.com/images?q=tbn:ANd9GcTa5ALElY5NCvfu_AYllDxRAjg-nWkKSQD3LVn9CWi3vTqsaj7P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822" y="5200960"/>
              <a:ext cx="989844" cy="823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nzubair\AppData\Local\Microsoft\Windows\Temporary Internet Files\Content.IE5\R9UM65F6\obesity[1]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2206" y="4068882"/>
              <a:ext cx="1050144" cy="112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765" y="4632321"/>
              <a:ext cx="620808" cy="913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 descr="http://www.gannett-cdn.com/-mm-/f5505e8f890bd28a1608126d363aaa851ae26bdc/c%3D0-1335-2016-2850%26r%3Dx404%26c%3D534x401/local/-/media/USATODAY/test/2013/10/01/1380655057000-ESTROGEN-PILL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930" y="5348022"/>
              <a:ext cx="946323" cy="88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426" y="4605753"/>
              <a:ext cx="1484821" cy="1190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8F981C-8346-43A7-BA7D-90EC81D59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23439" y="5174530"/>
              <a:ext cx="946146" cy="8233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54042-76AE-4455-9EAE-CBDFD9D7C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9014" y="4212867"/>
              <a:ext cx="661438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2075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EF9AB-7244-BF86-AB0D-E84E42C1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20" y="1695222"/>
            <a:ext cx="4623709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Starting Simple: </a:t>
            </a:r>
            <a:br>
              <a:rPr lang="en-US" b="1" dirty="0"/>
            </a:br>
            <a:r>
              <a:rPr lang="en-US" dirty="0"/>
              <a:t>E Risk factors for </a:t>
            </a:r>
            <a:br>
              <a:rPr lang="en-US" dirty="0"/>
            </a:br>
            <a:r>
              <a:rPr lang="en-US" dirty="0"/>
              <a:t>CRC in FIGI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20A17-15E1-856B-B687-CD458584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620" y="208720"/>
            <a:ext cx="4003223" cy="644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FB23D-9F69-3F50-9CE7-2944C79C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9" y="3542016"/>
            <a:ext cx="3043304" cy="9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3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84F3D96-427E-4EFD-8357-ABFAA71B3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516048"/>
              </p:ext>
            </p:extLst>
          </p:nvPr>
        </p:nvGraphicFramePr>
        <p:xfrm>
          <a:off x="685153" y="1344838"/>
          <a:ext cx="11117802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D3740CF-FC22-419A-8068-0CF2F9AA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64048"/>
          </a:xfrm>
        </p:spPr>
        <p:txBody>
          <a:bodyPr/>
          <a:lstStyle/>
          <a:p>
            <a:pPr algn="l"/>
            <a:r>
              <a:rPr lang="en-US" sz="4400" dirty="0"/>
              <a:t>Reasons to Consider GxE</a:t>
            </a:r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DF8AC8EF-C651-4836-A250-1D2BF637112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682652" y="179268"/>
            <a:ext cx="978994" cy="9547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6786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52" y="1025811"/>
            <a:ext cx="7783545" cy="5312845"/>
          </a:xfrm>
        </p:spPr>
        <p:txBody>
          <a:bodyPr>
            <a:normAutofit/>
          </a:bodyPr>
          <a:lstStyle/>
          <a:p>
            <a:endParaRPr lang="en-US" sz="2667" dirty="0"/>
          </a:p>
          <a:p>
            <a:r>
              <a:rPr lang="en-US" sz="2667" dirty="0"/>
              <a:t>Single </a:t>
            </a:r>
            <a:r>
              <a:rPr lang="en-US" sz="2667" dirty="0" err="1"/>
              <a:t>omic</a:t>
            </a:r>
            <a:r>
              <a:rPr lang="en-US" sz="2667" dirty="0"/>
              <a:t> layer measured on a set of individuals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Genomewide</a:t>
            </a:r>
            <a:r>
              <a:rPr lang="en-US" dirty="0"/>
              <a:t> SNPs vs. Cancer (GWAS) in FIGI Study</a:t>
            </a:r>
          </a:p>
          <a:p>
            <a:pPr marL="457200" lvl="1" indent="0">
              <a:buNone/>
            </a:pPr>
            <a:r>
              <a:rPr lang="en-US" b="1" dirty="0"/>
              <a:t>		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	</a:t>
            </a:r>
            <a:r>
              <a:rPr lang="en-US" sz="3200" b="1" dirty="0"/>
              <a:t>E[f(Y)] = </a:t>
            </a:r>
            <a:r>
              <a:rPr lang="en-US" sz="3200" b="1" dirty="0">
                <a:latin typeface="Symbol" panose="05050102010706020507" pitchFamily="18" charset="2"/>
              </a:rPr>
              <a:t>a + </a:t>
            </a:r>
            <a:r>
              <a:rPr lang="en-US" sz="3200" b="1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3200" b="1" baseline="-25000" dirty="0" err="1">
                <a:solidFill>
                  <a:srgbClr val="0000FF"/>
                </a:solidFill>
              </a:rPr>
              <a:t>G</a:t>
            </a:r>
            <a:r>
              <a:rPr lang="en-US" sz="3200" b="1" dirty="0" err="1"/>
              <a:t>G</a:t>
            </a:r>
            <a:r>
              <a:rPr lang="en-US" sz="3200" b="1" baseline="-25000" dirty="0" err="1"/>
              <a:t>j</a:t>
            </a:r>
            <a:r>
              <a:rPr lang="en-US" sz="3200" b="1" dirty="0"/>
              <a:t>   </a:t>
            </a:r>
            <a:r>
              <a:rPr lang="en-US" sz="3200" i="1" dirty="0"/>
              <a:t>j = 1,…,M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995"/>
            <a:ext cx="10972800" cy="988816"/>
          </a:xfrm>
        </p:spPr>
        <p:txBody>
          <a:bodyPr/>
          <a:lstStyle/>
          <a:p>
            <a:r>
              <a:rPr lang="en-US" b="1" dirty="0"/>
              <a:t>Association Analysis with Omics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4526198" y="3314022"/>
            <a:ext cx="1134140" cy="11341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>
            <a:off x="3036272" y="3881093"/>
            <a:ext cx="148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70" y="3148401"/>
            <a:ext cx="1671039" cy="1701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AC5DC-EF62-5C7D-5901-5610CD8A0E2A}"/>
              </a:ext>
            </a:extLst>
          </p:cNvPr>
          <p:cNvSpPr txBox="1"/>
          <p:nvPr/>
        </p:nvSpPr>
        <p:spPr>
          <a:xfrm>
            <a:off x="2043919" y="3477047"/>
            <a:ext cx="657639" cy="80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60D93-CDC3-CF09-6DBD-89965F3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97" y="2679292"/>
            <a:ext cx="5551413" cy="2673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32BB6A-C23C-00FE-0D3A-6162C8D6FF53}"/>
              </a:ext>
            </a:extLst>
          </p:cNvPr>
          <p:cNvSpPr txBox="1"/>
          <p:nvPr/>
        </p:nvSpPr>
        <p:spPr>
          <a:xfrm>
            <a:off x="6929417" y="5384024"/>
            <a:ext cx="48423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&gt;200 SNPs associated with CRC</a:t>
            </a:r>
          </a:p>
        </p:txBody>
      </p:sp>
    </p:spTree>
    <p:extLst>
      <p:ext uri="{BB962C8B-B14F-4D97-AF65-F5344CB8AC3E}">
        <p14:creationId xmlns:p14="http://schemas.microsoft.com/office/powerpoint/2010/main" val="1725036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9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Joint E and Genomic 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59" y="1177159"/>
            <a:ext cx="10515600" cy="5898344"/>
          </a:xfrm>
        </p:spPr>
        <p:txBody>
          <a:bodyPr>
            <a:normAutofit/>
          </a:bodyPr>
          <a:lstStyle/>
          <a:p>
            <a:r>
              <a:rPr lang="en-US" dirty="0"/>
              <a:t>How do G, E and </a:t>
            </a:r>
            <a:r>
              <a:rPr lang="en-US" b="1" dirty="0" err="1">
                <a:solidFill>
                  <a:schemeClr val="accent1"/>
                </a:solidFill>
              </a:rPr>
              <a:t>GxE</a:t>
            </a:r>
            <a:r>
              <a:rPr lang="en-US" dirty="0"/>
              <a:t> affect a cancer outcome Y (</a:t>
            </a:r>
            <a:r>
              <a:rPr lang="en-US" b="1" dirty="0">
                <a:solidFill>
                  <a:srgbClr val="0070C0"/>
                </a:solidFill>
              </a:rPr>
              <a:t>GWIS</a:t>
            </a:r>
            <a:r>
              <a:rPr lang="en-US" dirty="0"/>
              <a:t>)?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							</a:t>
            </a:r>
          </a:p>
          <a:p>
            <a:pPr marL="0" indent="0">
              <a:buNone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							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E[f(Y)] = </a:t>
            </a:r>
            <a:r>
              <a:rPr lang="en-US" sz="2800" b="1" dirty="0">
                <a:latin typeface="Symbol" panose="05050102010706020507" pitchFamily="18" charset="2"/>
              </a:rPr>
              <a:t>a + </a:t>
            </a:r>
            <a:r>
              <a:rPr lang="en-US" b="1" dirty="0" err="1">
                <a:latin typeface="Symbol" panose="05050102010706020507" pitchFamily="18" charset="2"/>
              </a:rPr>
              <a:t>b</a:t>
            </a:r>
            <a:r>
              <a:rPr lang="en-US" b="1" baseline="-25000" dirty="0" err="1"/>
              <a:t>E</a:t>
            </a:r>
            <a:r>
              <a:rPr lang="en-US" b="1" dirty="0" err="1"/>
              <a:t>E</a:t>
            </a:r>
            <a:r>
              <a:rPr lang="en-US" b="1" dirty="0"/>
              <a:t> + </a:t>
            </a:r>
            <a:r>
              <a:rPr lang="en-US" sz="2800" b="1" dirty="0" err="1">
                <a:latin typeface="Symbol" panose="05050102010706020507" pitchFamily="18" charset="2"/>
              </a:rPr>
              <a:t>b</a:t>
            </a:r>
            <a:r>
              <a:rPr lang="en-US" sz="2800" b="1" baseline="-25000" dirty="0" err="1"/>
              <a:t>G</a:t>
            </a:r>
            <a:r>
              <a:rPr lang="en-US" sz="2800" b="1" dirty="0" err="1"/>
              <a:t>G</a:t>
            </a:r>
            <a:r>
              <a:rPr lang="en-US" sz="2800" b="1" baseline="-25000" dirty="0" err="1"/>
              <a:t>j</a:t>
            </a:r>
            <a:r>
              <a:rPr lang="en-US" sz="2800" b="1" dirty="0"/>
              <a:t> </a:t>
            </a:r>
            <a:r>
              <a:rPr lang="en-US" b="1" dirty="0"/>
              <a:t>+ </a:t>
            </a:r>
            <a:r>
              <a:rPr lang="en-US" sz="2800" b="1" dirty="0" err="1">
                <a:solidFill>
                  <a:srgbClr val="0000FF"/>
                </a:solidFill>
                <a:latin typeface="Symbol" panose="05050102010706020507" pitchFamily="18" charset="2"/>
              </a:rPr>
              <a:t>b</a:t>
            </a:r>
            <a:r>
              <a:rPr lang="en-US" sz="2800" b="1" baseline="-25000" dirty="0" err="1">
                <a:solidFill>
                  <a:srgbClr val="0000FF"/>
                </a:solidFill>
              </a:rPr>
              <a:t>GxE</a:t>
            </a:r>
            <a:r>
              <a:rPr lang="en-US" sz="2800" b="1" dirty="0" err="1"/>
              <a:t>G</a:t>
            </a:r>
            <a:r>
              <a:rPr lang="en-US" sz="2800" b="1" baseline="-25000" dirty="0" err="1"/>
              <a:t>j</a:t>
            </a:r>
            <a:r>
              <a:rPr lang="en-US" sz="2800" b="1" dirty="0" err="1"/>
              <a:t>xE</a:t>
            </a:r>
            <a:r>
              <a:rPr lang="en-US" sz="2800" b="1" dirty="0"/>
              <a:t>    </a:t>
            </a:r>
          </a:p>
          <a:p>
            <a:pPr lvl="1"/>
            <a:r>
              <a:rPr lang="en-US" dirty="0"/>
              <a:t>Low power:  e.g. </a:t>
            </a:r>
            <a:r>
              <a:rPr lang="en-US" dirty="0" err="1"/>
              <a:t>G</a:t>
            </a:r>
            <a:r>
              <a:rPr lang="en-US" sz="1800" dirty="0" err="1">
                <a:ea typeface="ＭＳ Ｐゴシック" charset="-128"/>
              </a:rPr>
              <a:t>×</a:t>
            </a:r>
            <a:r>
              <a:rPr lang="en-US" dirty="0" err="1"/>
              <a:t>Alcohol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CRC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More powerful 2-step methods?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5CB55-FA8F-4576-D9A3-D95A0022C83C}"/>
              </a:ext>
            </a:extLst>
          </p:cNvPr>
          <p:cNvGrpSpPr/>
          <p:nvPr/>
        </p:nvGrpSpPr>
        <p:grpSpPr>
          <a:xfrm>
            <a:off x="1220631" y="1869243"/>
            <a:ext cx="4535651" cy="2816583"/>
            <a:chOff x="1389307" y="1788095"/>
            <a:chExt cx="5556918" cy="333273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647FBB-B79B-FA2E-90FD-751DDEEF8DAA}"/>
                </a:ext>
              </a:extLst>
            </p:cNvPr>
            <p:cNvSpPr/>
            <p:nvPr/>
          </p:nvSpPr>
          <p:spPr>
            <a:xfrm>
              <a:off x="5812085" y="2639024"/>
              <a:ext cx="1134140" cy="11341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F18D400-4E3B-8C0B-9AEA-DF09A49B5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5685" y="3203325"/>
              <a:ext cx="1381654" cy="1102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50844B-2EF8-8B4D-868A-01B365A290F8}"/>
                </a:ext>
              </a:extLst>
            </p:cNvPr>
            <p:cNvSpPr/>
            <p:nvPr/>
          </p:nvSpPr>
          <p:spPr>
            <a:xfrm>
              <a:off x="1478084" y="1788095"/>
              <a:ext cx="1134140" cy="11341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07157-BF29-18C8-B6A7-AF665735DED7}"/>
                </a:ext>
              </a:extLst>
            </p:cNvPr>
            <p:cNvGrpSpPr/>
            <p:nvPr/>
          </p:nvGrpSpPr>
          <p:grpSpPr>
            <a:xfrm>
              <a:off x="1389307" y="3375807"/>
              <a:ext cx="1517419" cy="1745025"/>
              <a:chOff x="1800576" y="4152535"/>
              <a:chExt cx="1994799" cy="203132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0B4BC88-9054-3B2D-43ED-647C6F006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0576" y="4152535"/>
                <a:ext cx="1994799" cy="203132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EE153C-7C3A-8805-3B66-35919AA8C367}"/>
                  </a:ext>
                </a:extLst>
              </p:cNvPr>
              <p:cNvSpPr txBox="1"/>
              <p:nvPr/>
            </p:nvSpPr>
            <p:spPr>
              <a:xfrm>
                <a:off x="2269061" y="4479741"/>
                <a:ext cx="657639" cy="80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E95E9BC-8BD9-FEF2-EEB9-308D06FC18B5}"/>
                </a:ext>
              </a:extLst>
            </p:cNvPr>
            <p:cNvCxnSpPr>
              <a:cxnSpLocks/>
            </p:cNvCxnSpPr>
            <p:nvPr/>
          </p:nvCxnSpPr>
          <p:spPr>
            <a:xfrm>
              <a:off x="2612224" y="2307434"/>
              <a:ext cx="1485115" cy="7854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A86E2B-870E-69D0-099E-69887E4E1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2544" y="3149020"/>
              <a:ext cx="1487129" cy="101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FDF05E-E394-C6EE-783E-58680B3C50E6}"/>
                </a:ext>
              </a:extLst>
            </p:cNvPr>
            <p:cNvSpPr/>
            <p:nvPr/>
          </p:nvSpPr>
          <p:spPr>
            <a:xfrm>
              <a:off x="4002947" y="2922235"/>
              <a:ext cx="426129" cy="4535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241DB2-AD2F-1AC5-4203-2F1562C928B9}"/>
              </a:ext>
            </a:extLst>
          </p:cNvPr>
          <p:cNvSpPr txBox="1"/>
          <p:nvPr/>
        </p:nvSpPr>
        <p:spPr>
          <a:xfrm>
            <a:off x="6479128" y="5450008"/>
            <a:ext cx="555595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No SNPs with </a:t>
            </a:r>
            <a:r>
              <a:rPr lang="en-US" sz="2400" b="1" dirty="0" err="1"/>
              <a:t>GxE</a:t>
            </a:r>
            <a:r>
              <a:rPr lang="en-US" sz="2400" b="1" dirty="0"/>
              <a:t> significant at 5 x 10</a:t>
            </a:r>
            <a:r>
              <a:rPr lang="en-US" sz="2400" b="1" baseline="30000" dirty="0"/>
              <a:t>-8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D306B-6DAA-3A0A-323F-19D2724A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85" y="2588384"/>
            <a:ext cx="5795496" cy="27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42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A4EE85-0E09-C85E-A59D-740FDFF4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521" y="3437500"/>
            <a:ext cx="6419089" cy="342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A55D2-8856-98FB-34B2-A24FEE67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384015"/>
            <a:ext cx="10515600" cy="1325563"/>
          </a:xfrm>
        </p:spPr>
        <p:txBody>
          <a:bodyPr/>
          <a:lstStyle/>
          <a:p>
            <a:r>
              <a:rPr lang="en-US" b="1" dirty="0"/>
              <a:t>2-step </a:t>
            </a:r>
            <a:r>
              <a:rPr lang="en-US" b="1" dirty="0" err="1"/>
              <a:t>GxE</a:t>
            </a:r>
            <a:r>
              <a:rPr lang="en-US" b="1" dirty="0"/>
              <a:t>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56F64-2117-E1E0-5679-2EC8F4EA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56" y="1761617"/>
            <a:ext cx="10515600" cy="4953508"/>
          </a:xfrm>
        </p:spPr>
        <p:txBody>
          <a:bodyPr>
            <a:normAutofit fontScale="77500" lnSpcReduction="20000"/>
          </a:bodyPr>
          <a:lstStyle/>
          <a:p>
            <a:r>
              <a:rPr lang="en-US" u="sng" dirty="0"/>
              <a:t>Step 1</a:t>
            </a:r>
          </a:p>
          <a:p>
            <a:pPr lvl="1"/>
            <a:r>
              <a:rPr lang="en-US" dirty="0"/>
              <a:t>EDGE method to rank SNPS by likelihood of being involved in </a:t>
            </a:r>
            <a:r>
              <a:rPr lang="en-US" dirty="0" err="1"/>
              <a:t>GxE</a:t>
            </a:r>
            <a:endParaRPr lang="en-US" dirty="0"/>
          </a:p>
          <a:p>
            <a:pPr lvl="2"/>
            <a:endParaRPr lang="en-US" i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u="sng" dirty="0"/>
              <a:t>Step 2</a:t>
            </a:r>
            <a:r>
              <a:rPr lang="en-US" dirty="0"/>
              <a:t> </a:t>
            </a:r>
          </a:p>
          <a:p>
            <a:pPr lvl="1"/>
            <a:r>
              <a:rPr lang="en-US" u="sng" dirty="0"/>
              <a:t>Option 1</a:t>
            </a:r>
            <a:r>
              <a:rPr lang="en-US" dirty="0"/>
              <a:t>: Subset testing (as described above)</a:t>
            </a:r>
          </a:p>
          <a:p>
            <a:pPr lvl="1"/>
            <a:r>
              <a:rPr lang="en-US" u="sng" dirty="0"/>
              <a:t>Option 2 (more powerful)</a:t>
            </a:r>
            <a:r>
              <a:rPr lang="en-US" dirty="0"/>
              <a:t>:  Rank by Step 1 p-value and place into ‘bins’…then test </a:t>
            </a:r>
            <a:r>
              <a:rPr lang="en-US" dirty="0" err="1"/>
              <a:t>GxE</a:t>
            </a:r>
            <a:r>
              <a:rPr lang="en-US" dirty="0"/>
              <a:t> with </a:t>
            </a:r>
          </a:p>
          <a:p>
            <a:pPr marL="457200" lvl="1" indent="0">
              <a:buNone/>
            </a:pPr>
            <a:r>
              <a:rPr lang="en-US" dirty="0"/>
              <a:t>     bin-specific significance level 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(Kawaguchi et al., 2023)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e.g. 2-step </a:t>
            </a:r>
            <a:r>
              <a:rPr lang="en-US" dirty="0" err="1"/>
              <a:t>G</a:t>
            </a:r>
            <a:r>
              <a:rPr lang="en-US" sz="2800" dirty="0" err="1">
                <a:ea typeface="ＭＳ Ｐゴシック" charset="-128"/>
              </a:rPr>
              <a:t>×</a:t>
            </a:r>
            <a:r>
              <a:rPr lang="en-US" dirty="0" err="1"/>
              <a:t>Alcohol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CRC 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GxEScanR</a:t>
            </a:r>
            <a:r>
              <a:rPr lang="en-US" dirty="0">
                <a:sym typeface="Wingdings" panose="05000000000000000000" pitchFamily="2" charset="2"/>
              </a:rPr>
              <a:t> package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Significant hits </a:t>
            </a:r>
            <a:r>
              <a:rPr lang="en-US" dirty="0">
                <a:sym typeface="Wingdings" panose="05000000000000000000" pitchFamily="2" charset="2"/>
              </a:rPr>
              <a:t>on Chr 10 near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ym typeface="Wingdings" panose="05000000000000000000" pitchFamily="2" charset="2"/>
              </a:rPr>
              <a:t>    Cox15 and ENTPD7 genes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    (Jordahl et al., 2022)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	</a:t>
            </a:r>
            <a:endParaRPr lang="en-US" sz="2000" i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A43F5F-7AED-95E8-7F45-2AE81AA16A8B}"/>
              </a:ext>
            </a:extLst>
          </p:cNvPr>
          <p:cNvSpPr/>
          <p:nvPr/>
        </p:nvSpPr>
        <p:spPr>
          <a:xfrm>
            <a:off x="7467600" y="4391025"/>
            <a:ext cx="2476500" cy="1057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531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A6D68-0BCB-4EB5-A948-9D20F946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5373"/>
          </a:xfrm>
        </p:spPr>
        <p:txBody>
          <a:bodyPr/>
          <a:lstStyle/>
          <a:p>
            <a:r>
              <a:rPr lang="en-US" sz="4000" dirty="0"/>
              <a:t>GWIS scan for CRC: G x alcohol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CE3F1-B6A2-46B6-8CC9-1ADBB2486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73" y="1264423"/>
            <a:ext cx="4716056" cy="2982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2C16F5-59DF-4F68-BC38-D914D104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65" y="1614433"/>
            <a:ext cx="6638719" cy="2982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67DD5-E4A8-43BA-BCB8-744E12B8E403}"/>
              </a:ext>
            </a:extLst>
          </p:cNvPr>
          <p:cNvSpPr txBox="1"/>
          <p:nvPr/>
        </p:nvSpPr>
        <p:spPr>
          <a:xfrm>
            <a:off x="5209665" y="4781902"/>
            <a:ext cx="698233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 protective effect of moderate alcohol consumption: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OR=0.87 </a:t>
            </a:r>
            <a:r>
              <a:rPr lang="en-US" sz="2400" dirty="0"/>
              <a:t>for GA genotype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OR=0.78 </a:t>
            </a:r>
            <a:r>
              <a:rPr lang="en-US" sz="2400" dirty="0"/>
              <a:t>for GG genotype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9C32C-39B1-66D9-6050-70F86566FD06}"/>
              </a:ext>
            </a:extLst>
          </p:cNvPr>
          <p:cNvSpPr txBox="1"/>
          <p:nvPr/>
        </p:nvSpPr>
        <p:spPr>
          <a:xfrm>
            <a:off x="772880" y="4781902"/>
            <a:ext cx="38972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Overall 2-step p-values &lt; 5 x 10</a:t>
            </a:r>
            <a:r>
              <a:rPr lang="en-US" sz="2000" b="1" baseline="30000" dirty="0"/>
              <a:t>-8</a:t>
            </a:r>
            <a:r>
              <a:rPr lang="en-US" sz="2000" b="1" dirty="0"/>
              <a:t> </a:t>
            </a:r>
          </a:p>
          <a:p>
            <a:r>
              <a:rPr lang="en-US" i="1" dirty="0">
                <a:solidFill>
                  <a:srgbClr val="0070C0"/>
                </a:solidFill>
              </a:rPr>
              <a:t>(Lewinger et al., </a:t>
            </a:r>
            <a:r>
              <a:rPr lang="en-US" i="1" dirty="0" err="1">
                <a:solidFill>
                  <a:srgbClr val="0070C0"/>
                </a:solidFill>
              </a:rPr>
              <a:t>medRxiv</a:t>
            </a:r>
            <a:r>
              <a:rPr lang="en-US" i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18B1FD-0C45-7DF1-180D-21DDF4B09ADD}"/>
              </a:ext>
            </a:extLst>
          </p:cNvPr>
          <p:cNvCxnSpPr>
            <a:cxnSpLocks/>
          </p:cNvCxnSpPr>
          <p:nvPr/>
        </p:nvCxnSpPr>
        <p:spPr>
          <a:xfrm flipV="1">
            <a:off x="2448552" y="4340934"/>
            <a:ext cx="0" cy="440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27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78B4-5D9C-211F-8684-14ED720E1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87" y="24570"/>
            <a:ext cx="11745157" cy="75346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GWIS Discoveries using Efficient </a:t>
            </a:r>
            <a:r>
              <a:rPr lang="en-US" b="1" dirty="0">
                <a:solidFill>
                  <a:srgbClr val="3333FF"/>
                </a:solidFill>
                <a:sym typeface="Wingdings" panose="05000000000000000000" pitchFamily="2" charset="2"/>
              </a:rPr>
              <a:t>Methods</a:t>
            </a:r>
            <a:endParaRPr lang="en-US" b="1" dirty="0">
              <a:solidFill>
                <a:srgbClr val="3333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8B888-CC38-A7E1-388C-E8BB9C53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98" y="2273868"/>
            <a:ext cx="6936964" cy="45158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CB85E81-A03E-8E50-4ACA-53E4FE3D434D}"/>
              </a:ext>
            </a:extLst>
          </p:cNvPr>
          <p:cNvGrpSpPr/>
          <p:nvPr/>
        </p:nvGrpSpPr>
        <p:grpSpPr>
          <a:xfrm>
            <a:off x="3486481" y="819452"/>
            <a:ext cx="3391270" cy="1150575"/>
            <a:chOff x="3146426" y="3950450"/>
            <a:chExt cx="6523159" cy="2285827"/>
          </a:xfrm>
        </p:grpSpPr>
        <p:pic>
          <p:nvPicPr>
            <p:cNvPr id="10" name="Picture 18" descr="MPj04387870000[1]">
              <a:extLst>
                <a:ext uri="{FF2B5EF4-FFF2-40B4-BE49-F238E27FC236}">
                  <a16:creationId xmlns:a16="http://schemas.microsoft.com/office/drawing/2014/main" id="{13942B65-1576-E87C-618B-02F17523B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4721552" y="3950450"/>
              <a:ext cx="1489584" cy="1382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6" descr="MPj03848590000[1]">
              <a:extLst>
                <a:ext uri="{FF2B5EF4-FFF2-40B4-BE49-F238E27FC236}">
                  <a16:creationId xmlns:a16="http://schemas.microsoft.com/office/drawing/2014/main" id="{C4573E7E-64F1-4A84-4E27-365AABDD6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6301752" y="4229158"/>
              <a:ext cx="351705" cy="905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https://encrypted-tbn1.gstatic.com/images?q=tbn:ANd9GcTa5ALElY5NCvfu_AYllDxRAjg-nWkKSQD3LVn9CWi3vTqsaj7P">
              <a:extLst>
                <a:ext uri="{FF2B5EF4-FFF2-40B4-BE49-F238E27FC236}">
                  <a16:creationId xmlns:a16="http://schemas.microsoft.com/office/drawing/2014/main" id="{FC3E60E1-87B0-C0C8-38F6-CA1210299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822" y="5200960"/>
              <a:ext cx="989844" cy="823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:\Users\nzubair\AppData\Local\Microsoft\Windows\Temporary Internet Files\Content.IE5\R9UM65F6\obesity[1].jpg">
              <a:extLst>
                <a:ext uri="{FF2B5EF4-FFF2-40B4-BE49-F238E27FC236}">
                  <a16:creationId xmlns:a16="http://schemas.microsoft.com/office/drawing/2014/main" id="{DC7B18D4-2179-35E6-97A9-FB8022909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2206" y="4068882"/>
              <a:ext cx="1050144" cy="112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6C3548A-DC55-A93F-9060-18471F734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765" y="4632321"/>
              <a:ext cx="620808" cy="913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 descr="http://www.gannett-cdn.com/-mm-/f5505e8f890bd28a1608126d363aaa851ae26bdc/c%3D0-1335-2016-2850%26r%3Dx404%26c%3D534x401/local/-/media/USATODAY/test/2013/10/01/1380655057000-ESTROGEN-PILL.jpg">
              <a:extLst>
                <a:ext uri="{FF2B5EF4-FFF2-40B4-BE49-F238E27FC236}">
                  <a16:creationId xmlns:a16="http://schemas.microsoft.com/office/drawing/2014/main" id="{82C35CC6-C646-F549-B2E3-5F582AF4A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930" y="5348022"/>
              <a:ext cx="946323" cy="88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81626ED0-F875-3B08-D71D-AB620EE97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426" y="4605753"/>
              <a:ext cx="1484821" cy="1190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C205E75-22DB-1BCE-EBE1-98D5B202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23439" y="5174530"/>
              <a:ext cx="946146" cy="82334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F16CA0A-D35A-F736-0A69-A37230AD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9014" y="4212867"/>
              <a:ext cx="661438" cy="17526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78A180-7E6A-9232-D2B9-C2C1E009D5BE}"/>
              </a:ext>
            </a:extLst>
          </p:cNvPr>
          <p:cNvSpPr txBox="1"/>
          <p:nvPr/>
        </p:nvSpPr>
        <p:spPr>
          <a:xfrm>
            <a:off x="1964459" y="944193"/>
            <a:ext cx="1127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B94B02-36B5-B96A-2D4F-F9398372AC28}"/>
              </a:ext>
            </a:extLst>
          </p:cNvPr>
          <p:cNvSpPr txBox="1"/>
          <p:nvPr/>
        </p:nvSpPr>
        <p:spPr>
          <a:xfrm>
            <a:off x="7163143" y="944193"/>
            <a:ext cx="266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CRC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13899-5811-1F73-2503-221366EF434B}"/>
              </a:ext>
            </a:extLst>
          </p:cNvPr>
          <p:cNvSpPr txBox="1"/>
          <p:nvPr/>
        </p:nvSpPr>
        <p:spPr>
          <a:xfrm>
            <a:off x="8251936" y="5210953"/>
            <a:ext cx="3746183" cy="461665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analyses used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GxEScanR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324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49" y="1188194"/>
            <a:ext cx="9524772" cy="4481611"/>
          </a:xfrm>
        </p:spPr>
        <p:txBody>
          <a:bodyPr/>
          <a:lstStyle/>
          <a:p>
            <a:r>
              <a:rPr lang="en-US" sz="2667" dirty="0"/>
              <a:t>Direct effect of E on some omics layer 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e.g. differential expression by E in organoids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(Devall et al., 2021)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1959543" y="1973460"/>
            <a:ext cx="1134140" cy="11341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93683" y="2540530"/>
            <a:ext cx="2041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9"/>
            <a:ext cx="10972800" cy="1143000"/>
          </a:xfrm>
        </p:spPr>
        <p:txBody>
          <a:bodyPr/>
          <a:lstStyle/>
          <a:p>
            <a:r>
              <a:rPr lang="en-US" dirty="0"/>
              <a:t>Association of E to Omics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8676B-29F0-4509-2764-46EE1987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70" y="1893665"/>
            <a:ext cx="1535335" cy="1535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24F7E-ECB7-B959-B3E7-ED0A37395946}"/>
              </a:ext>
            </a:extLst>
          </p:cNvPr>
          <p:cNvSpPr txBox="1"/>
          <p:nvPr/>
        </p:nvSpPr>
        <p:spPr>
          <a:xfrm>
            <a:off x="5461867" y="2078865"/>
            <a:ext cx="57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C5978-06CF-9CA5-B02E-2DC09FF7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3981"/>
            <a:ext cx="2597950" cy="1612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4AD19A-FC4F-02DA-92DD-81CB977F6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653" y="4623981"/>
            <a:ext cx="4066920" cy="161289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B54636-B5FB-0582-3415-657EADF24B49}"/>
              </a:ext>
            </a:extLst>
          </p:cNvPr>
          <p:cNvCxnSpPr/>
          <p:nvPr/>
        </p:nvCxnSpPr>
        <p:spPr>
          <a:xfrm>
            <a:off x="5461867" y="5363110"/>
            <a:ext cx="41495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29E617-7CB3-B3DE-96A1-C87F0752246A}"/>
              </a:ext>
            </a:extLst>
          </p:cNvPr>
          <p:cNvCxnSpPr/>
          <p:nvPr/>
        </p:nvCxnSpPr>
        <p:spPr>
          <a:xfrm>
            <a:off x="8891723" y="5363110"/>
            <a:ext cx="41495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63DF2C-A439-63E2-3E5A-2E9197496FEC}"/>
              </a:ext>
            </a:extLst>
          </p:cNvPr>
          <p:cNvSpPr txBox="1"/>
          <p:nvPr/>
        </p:nvSpPr>
        <p:spPr>
          <a:xfrm>
            <a:off x="9618009" y="5064391"/>
            <a:ext cx="1579424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DEGs?</a:t>
            </a:r>
          </a:p>
        </p:txBody>
      </p:sp>
    </p:spTree>
    <p:extLst>
      <p:ext uri="{BB962C8B-B14F-4D97-AF65-F5344CB8AC3E}">
        <p14:creationId xmlns:p14="http://schemas.microsoft.com/office/powerpoint/2010/main" val="2509022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9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Adding another omics layer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61" y="959656"/>
            <a:ext cx="11530539" cy="5898344"/>
          </a:xfrm>
        </p:spPr>
        <p:txBody>
          <a:bodyPr>
            <a:normAutofit/>
          </a:bodyPr>
          <a:lstStyle/>
          <a:p>
            <a:r>
              <a:rPr lang="en-US" dirty="0"/>
              <a:t>Example:  </a:t>
            </a:r>
            <a:r>
              <a:rPr lang="en-US" b="1" dirty="0">
                <a:solidFill>
                  <a:srgbClr val="0000FF"/>
                </a:solidFill>
              </a:rPr>
              <a:t>Late Integration </a:t>
            </a:r>
            <a:r>
              <a:rPr lang="en-US" dirty="0"/>
              <a:t>of gene expression (X)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 Do SNPs that show G x E</a:t>
            </a:r>
            <a:r>
              <a:rPr lang="en-US" dirty="0">
                <a:sym typeface="Wingdings" panose="05000000000000000000" pitchFamily="2" charset="2"/>
              </a:rPr>
              <a:t> Y also show G x EX for some X?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	Do SNPs that show G x E </a:t>
            </a:r>
            <a:r>
              <a:rPr lang="en-US" dirty="0">
                <a:sym typeface="Wingdings" panose="05000000000000000000" pitchFamily="2" charset="2"/>
              </a:rPr>
              <a:t> Y also show X 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E  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sym typeface="Wingdings" panose="05000000000000000000" pitchFamily="2" charset="2"/>
              </a:rPr>
              <a:t>				</a:t>
            </a:r>
            <a:endParaRPr lang="en-US" sz="2400" dirty="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5DE8F9-DC78-DADC-B1CA-D29F34D4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50" y="2102870"/>
            <a:ext cx="2968476" cy="1805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E61ED5-3905-B1B1-5AD9-D2F8AEEF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36" y="1950748"/>
            <a:ext cx="2968476" cy="1951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105C2-D491-F79C-A730-B49DA91A449A}"/>
              </a:ext>
            </a:extLst>
          </p:cNvPr>
          <p:cNvSpPr txBox="1"/>
          <p:nvPr/>
        </p:nvSpPr>
        <p:spPr>
          <a:xfrm>
            <a:off x="7522368" y="2848274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gxeQTL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91E3F4-00B2-CDC4-0786-F1A6984212D6}"/>
              </a:ext>
            </a:extLst>
          </p:cNvPr>
          <p:cNvCxnSpPr>
            <a:cxnSpLocks/>
          </p:cNvCxnSpPr>
          <p:nvPr/>
        </p:nvCxnSpPr>
        <p:spPr>
          <a:xfrm>
            <a:off x="5706458" y="2998839"/>
            <a:ext cx="803879" cy="16346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C1E396-FF12-DB7F-E517-68229AF098D1}"/>
              </a:ext>
            </a:extLst>
          </p:cNvPr>
          <p:cNvSpPr txBox="1"/>
          <p:nvPr/>
        </p:nvSpPr>
        <p:spPr>
          <a:xfrm>
            <a:off x="2668441" y="3632472"/>
            <a:ext cx="176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(Main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06F12-B50F-EFBF-3527-16FD30716A43}"/>
              </a:ext>
            </a:extLst>
          </p:cNvPr>
          <p:cNvSpPr txBox="1"/>
          <p:nvPr/>
        </p:nvSpPr>
        <p:spPr>
          <a:xfrm>
            <a:off x="4463143" y="2732019"/>
            <a:ext cx="124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Top Hits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994107-221D-C21D-A1A8-19C13EF1C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444" y="4982913"/>
            <a:ext cx="2517977" cy="1724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9A623-0110-18CA-4762-36E7034A4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458" y="4933635"/>
            <a:ext cx="3426388" cy="182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F78175-553C-61E3-7011-CEBF21EFAE1D}"/>
              </a:ext>
            </a:extLst>
          </p:cNvPr>
          <p:cNvSpPr txBox="1"/>
          <p:nvPr/>
        </p:nvSpPr>
        <p:spPr>
          <a:xfrm>
            <a:off x="4056421" y="4900464"/>
            <a:ext cx="1243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Top-hit regions + Flanking Genes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0DA3F1-A280-F880-839D-173AFE185741}"/>
              </a:ext>
            </a:extLst>
          </p:cNvPr>
          <p:cNvCxnSpPr>
            <a:cxnSpLocks/>
          </p:cNvCxnSpPr>
          <p:nvPr/>
        </p:nvCxnSpPr>
        <p:spPr>
          <a:xfrm flipV="1">
            <a:off x="5184058" y="5457161"/>
            <a:ext cx="522400" cy="387999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CCC06-9E4A-5560-720B-C9DC8FBCE22E}"/>
              </a:ext>
            </a:extLst>
          </p:cNvPr>
          <p:cNvSpPr txBox="1"/>
          <p:nvPr/>
        </p:nvSpPr>
        <p:spPr>
          <a:xfrm>
            <a:off x="4056421" y="6364141"/>
            <a:ext cx="197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(Separate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BF8B15-C5A0-5007-529D-151F66E47DCC}"/>
              </a:ext>
            </a:extLst>
          </p:cNvPr>
          <p:cNvSpPr txBox="1"/>
          <p:nvPr/>
        </p:nvSpPr>
        <p:spPr>
          <a:xfrm>
            <a:off x="7034644" y="3715022"/>
            <a:ext cx="197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(Separate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DA204C-D115-4F19-1F23-E90E84700B54}"/>
              </a:ext>
            </a:extLst>
          </p:cNvPr>
          <p:cNvSpPr txBox="1"/>
          <p:nvPr/>
        </p:nvSpPr>
        <p:spPr>
          <a:xfrm>
            <a:off x="2289575" y="4926072"/>
            <a:ext cx="176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(Main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ECE555-9DCA-19CE-C1B0-8AC47A66E07F}"/>
              </a:ext>
            </a:extLst>
          </p:cNvPr>
          <p:cNvSpPr txBox="1"/>
          <p:nvPr/>
        </p:nvSpPr>
        <p:spPr>
          <a:xfrm>
            <a:off x="7287146" y="4937219"/>
            <a:ext cx="176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(Main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80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BD01DE-8222-4C9E-BF09-9C7E89BAE0E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595373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E1435"/>
                </a:solidFill>
              </a:rPr>
              <a:t>G x Expression using </a:t>
            </a:r>
            <a:r>
              <a:rPr lang="en-US" sz="4000" dirty="0" err="1">
                <a:solidFill>
                  <a:srgbClr val="9E1435"/>
                </a:solidFill>
              </a:rPr>
              <a:t>BarcUVa</a:t>
            </a:r>
            <a:r>
              <a:rPr lang="en-US" sz="4000" dirty="0">
                <a:solidFill>
                  <a:srgbClr val="9E1435"/>
                </a:solidFill>
              </a:rPr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C6B8D-AB6E-43D1-9494-6B3D0BD6DA6E}"/>
              </a:ext>
            </a:extLst>
          </p:cNvPr>
          <p:cNvSpPr txBox="1"/>
          <p:nvPr/>
        </p:nvSpPr>
        <p:spPr>
          <a:xfrm>
            <a:off x="609600" y="1256861"/>
            <a:ext cx="1131104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N=445 </a:t>
            </a:r>
            <a:r>
              <a:rPr lang="en-US" sz="2400" dirty="0" err="1"/>
              <a:t>BarcUVa</a:t>
            </a:r>
            <a:r>
              <a:rPr lang="en-US" sz="2400" dirty="0"/>
              <a:t> samples used to generate </a:t>
            </a:r>
            <a:r>
              <a:rPr lang="en-US" sz="2400" dirty="0" err="1"/>
              <a:t>eQTL</a:t>
            </a:r>
            <a:r>
              <a:rPr lang="en-US" sz="2400" dirty="0"/>
              <a:t> models (</a:t>
            </a:r>
            <a:r>
              <a:rPr lang="en-US" sz="2400" dirty="0" err="1"/>
              <a:t>ePRS</a:t>
            </a:r>
            <a:r>
              <a:rPr lang="en-US" sz="2400" dirty="0"/>
              <a:t>) for </a:t>
            </a:r>
            <a:r>
              <a:rPr lang="en-US" sz="2400" dirty="0">
                <a:solidFill>
                  <a:srgbClr val="0000FF"/>
                </a:solidFill>
              </a:rPr>
              <a:t>Cox15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FF"/>
                </a:solidFill>
              </a:rPr>
              <a:t>ENTPD7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those models, predict expression (   )  in N ~102,000 FIGI subjects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predicted expression interact with alcohol to affect CRC risk?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9BF71-CE0D-40BF-9AF7-F9854CFA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7" y="2373157"/>
            <a:ext cx="4798694" cy="2638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8F0116-B06E-44B1-99AF-83B88084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4" y="2378279"/>
            <a:ext cx="4798695" cy="263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DBB7D-735D-4708-90F9-AC7D5D89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00" y="1733064"/>
            <a:ext cx="233685" cy="308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1BCDC8-738C-4CDD-A5B1-C79B1FB72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04" y="2524656"/>
            <a:ext cx="233685" cy="308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B637CB-CEBA-4A65-86FB-C8FA86F9E129}"/>
              </a:ext>
            </a:extLst>
          </p:cNvPr>
          <p:cNvSpPr txBox="1"/>
          <p:nvPr/>
        </p:nvSpPr>
        <p:spPr>
          <a:xfrm>
            <a:off x="1757780" y="2494389"/>
            <a:ext cx="101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Cox15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383012-FD1D-4489-9745-503C71FE2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20" y="2476501"/>
            <a:ext cx="233685" cy="3087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3A5DBF-5BEF-4E14-B253-A318DD805F37}"/>
              </a:ext>
            </a:extLst>
          </p:cNvPr>
          <p:cNvSpPr txBox="1"/>
          <p:nvPr/>
        </p:nvSpPr>
        <p:spPr>
          <a:xfrm>
            <a:off x="6973741" y="2446234"/>
            <a:ext cx="129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ENTPD7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B13A31-36AE-4C27-93EE-174CCF610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388" y="4979743"/>
            <a:ext cx="1590675" cy="1524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07F667B-3F5B-4196-A9DB-F8E278B4B3A7}"/>
              </a:ext>
            </a:extLst>
          </p:cNvPr>
          <p:cNvGrpSpPr/>
          <p:nvPr/>
        </p:nvGrpSpPr>
        <p:grpSpPr>
          <a:xfrm>
            <a:off x="2532078" y="4911075"/>
            <a:ext cx="2068497" cy="369332"/>
            <a:chOff x="10014012" y="661488"/>
            <a:chExt cx="2068497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E55DD5-96DB-436F-84F4-C6E7376CE3A5}"/>
                </a:ext>
              </a:extLst>
            </p:cNvPr>
            <p:cNvSpPr txBox="1"/>
            <p:nvPr/>
          </p:nvSpPr>
          <p:spPr>
            <a:xfrm>
              <a:off x="10014012" y="661488"/>
              <a:ext cx="2068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sz="1600" dirty="0"/>
                <a:t>(     – Median)/IQR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90B5B8-1C7A-4954-9BB0-55B86236E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8596" y="697856"/>
              <a:ext cx="233685" cy="30879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462697-93A7-4B71-BF3C-16B1772529FB}"/>
              </a:ext>
            </a:extLst>
          </p:cNvPr>
          <p:cNvGrpSpPr/>
          <p:nvPr/>
        </p:nvGrpSpPr>
        <p:grpSpPr>
          <a:xfrm>
            <a:off x="7861930" y="4882149"/>
            <a:ext cx="2068497" cy="369332"/>
            <a:chOff x="10014012" y="661488"/>
            <a:chExt cx="2068497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29E08C-1FE7-49C5-893A-B54B468508C2}"/>
                </a:ext>
              </a:extLst>
            </p:cNvPr>
            <p:cNvSpPr txBox="1"/>
            <p:nvPr/>
          </p:nvSpPr>
          <p:spPr>
            <a:xfrm>
              <a:off x="10014012" y="661488"/>
              <a:ext cx="2068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sz="1600" dirty="0"/>
                <a:t>(     – Median)/IQR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5EA7ABB-4F86-4C74-A2F5-E8E544C68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8596" y="697856"/>
              <a:ext cx="233685" cy="30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669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2237-64A6-49E0-AC68-F17BA921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90" y="320544"/>
            <a:ext cx="12086948" cy="734114"/>
          </a:xfrm>
        </p:spPr>
        <p:txBody>
          <a:bodyPr/>
          <a:lstStyle/>
          <a:p>
            <a:pPr algn="l"/>
            <a:r>
              <a:rPr lang="en-US" sz="4000" dirty="0"/>
              <a:t>Example:  Expression x Alcohol scan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Jorhahl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et al., 2022)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13406-1BD3-4989-9B16-B76A4D9A56E5}"/>
              </a:ext>
            </a:extLst>
          </p:cNvPr>
          <p:cNvSpPr txBox="1"/>
          <p:nvPr/>
        </p:nvSpPr>
        <p:spPr>
          <a:xfrm>
            <a:off x="8116407" y="4739331"/>
            <a:ext cx="4057095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Moderate alcohol has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greater protective 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increased gene expression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617C67-CD8A-48D5-A39D-7323C2E5CEE1}"/>
              </a:ext>
            </a:extLst>
          </p:cNvPr>
          <p:cNvCxnSpPr/>
          <p:nvPr/>
        </p:nvCxnSpPr>
        <p:spPr>
          <a:xfrm>
            <a:off x="7457243" y="4266348"/>
            <a:ext cx="35510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3D04FE-74EA-4D37-BFDF-E6525B2B3A1A}"/>
              </a:ext>
            </a:extLst>
          </p:cNvPr>
          <p:cNvSpPr txBox="1"/>
          <p:nvPr/>
        </p:nvSpPr>
        <p:spPr>
          <a:xfrm>
            <a:off x="8116407" y="3943182"/>
            <a:ext cx="3966839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Moderate alcohol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protective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those at median of gene expression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6A133F-9FA8-3E6F-54FC-1F8A0B2F0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0" y="1566935"/>
            <a:ext cx="6998653" cy="4385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167EB5-DE16-7574-BBBA-A898177600D4}"/>
              </a:ext>
            </a:extLst>
          </p:cNvPr>
          <p:cNvCxnSpPr/>
          <p:nvPr/>
        </p:nvCxnSpPr>
        <p:spPr>
          <a:xfrm>
            <a:off x="7457242" y="4995797"/>
            <a:ext cx="35510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0530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94"/>
    </mc:Choice>
    <mc:Fallback xmlns="">
      <p:transition spd="slow" advTm="127194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21" y="0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Adding another omics layer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831390"/>
            <a:ext cx="11530539" cy="5898344"/>
          </a:xfrm>
        </p:spPr>
        <p:txBody>
          <a:bodyPr>
            <a:normAutofit/>
          </a:bodyPr>
          <a:lstStyle/>
          <a:p>
            <a:r>
              <a:rPr lang="en-US" dirty="0"/>
              <a:t>Example:  </a:t>
            </a:r>
            <a:r>
              <a:rPr lang="en-US" b="1" dirty="0">
                <a:solidFill>
                  <a:srgbClr val="0000FF"/>
                </a:solidFill>
              </a:rPr>
              <a:t>Early Integration </a:t>
            </a:r>
            <a:r>
              <a:rPr lang="en-US" dirty="0"/>
              <a:t>of gene expression (X)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	Restrict </a:t>
            </a:r>
            <a:r>
              <a:rPr lang="en-US" dirty="0" err="1">
                <a:sym typeface="Wingdings" panose="05000000000000000000" pitchFamily="2" charset="2"/>
              </a:rPr>
              <a:t>GxE</a:t>
            </a:r>
            <a:r>
              <a:rPr lang="en-US" dirty="0">
                <a:sym typeface="Wingdings" panose="05000000000000000000" pitchFamily="2" charset="2"/>
              </a:rPr>
              <a:t>  Y analysis to </a:t>
            </a:r>
            <a:r>
              <a:rPr lang="en-US" dirty="0" err="1">
                <a:sym typeface="Wingdings" panose="05000000000000000000" pitchFamily="2" charset="2"/>
              </a:rPr>
              <a:t>eQTLs</a:t>
            </a:r>
            <a:r>
              <a:rPr lang="en-US" dirty="0">
                <a:sym typeface="Wingdings" panose="05000000000000000000" pitchFamily="2" charset="2"/>
              </a:rPr>
              <a:t> in 1+ relevant cell types</a:t>
            </a: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sym typeface="Wingdings" panose="05000000000000000000" pitchFamily="2" charset="2"/>
              </a:rPr>
              <a:t>				</a:t>
            </a:r>
            <a:endParaRPr lang="en-US" sz="2400" dirty="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ym typeface="Wingdings" panose="05000000000000000000" pitchFamily="2" charset="2"/>
              </a:rPr>
              <a:t>  TWIS</a:t>
            </a:r>
            <a:r>
              <a:rPr lang="en-US" dirty="0"/>
              <a:t>			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	 					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18B213-C527-7688-C05D-3DF563B4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13" y="4651612"/>
            <a:ext cx="2181119" cy="20781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06F537-E0BF-4169-93C8-50A1F30A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21" y="4651612"/>
            <a:ext cx="3472223" cy="20781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91E1BC-A7C9-0BBB-3512-A996FB25E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010" y="1755696"/>
            <a:ext cx="5220821" cy="2283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033F3-819F-142B-2142-4A92D9795E74}"/>
              </a:ext>
            </a:extLst>
          </p:cNvPr>
          <p:cNvSpPr txBox="1"/>
          <p:nvPr/>
        </p:nvSpPr>
        <p:spPr>
          <a:xfrm>
            <a:off x="3108960" y="4101067"/>
            <a:ext cx="197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(Separate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92BA5-EF3D-2B3C-6174-40562344BFD7}"/>
              </a:ext>
            </a:extLst>
          </p:cNvPr>
          <p:cNvSpPr txBox="1"/>
          <p:nvPr/>
        </p:nvSpPr>
        <p:spPr>
          <a:xfrm>
            <a:off x="6325709" y="4101067"/>
            <a:ext cx="176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(Main data)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3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9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4198"/>
          <a:stretch/>
        </p:blipFill>
        <p:spPr>
          <a:xfrm>
            <a:off x="3565173" y="739819"/>
            <a:ext cx="7739623" cy="557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 b="1" dirty="0"/>
              <a:t>Environment (E) + Multi-omics (G)</a:t>
            </a:r>
            <a:endParaRPr b="1" dirty="0"/>
          </a:p>
        </p:txBody>
      </p:sp>
      <p:sp>
        <p:nvSpPr>
          <p:cNvPr id="6" name="Rounded Rectangle 23">
            <a:extLst>
              <a:ext uri="{FF2B5EF4-FFF2-40B4-BE49-F238E27FC236}">
                <a16:creationId xmlns:a16="http://schemas.microsoft.com/office/drawing/2014/main" id="{A5FAD3DD-99DD-7E9D-A64C-2263E76A37C2}"/>
              </a:ext>
            </a:extLst>
          </p:cNvPr>
          <p:cNvSpPr/>
          <p:nvPr/>
        </p:nvSpPr>
        <p:spPr>
          <a:xfrm>
            <a:off x="609600" y="1778427"/>
            <a:ext cx="2517858" cy="3639147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180E1-A62B-7895-487B-121B1C12C528}"/>
              </a:ext>
            </a:extLst>
          </p:cNvPr>
          <p:cNvSpPr txBox="1"/>
          <p:nvPr/>
        </p:nvSpPr>
        <p:spPr>
          <a:xfrm>
            <a:off x="775485" y="1960696"/>
            <a:ext cx="22516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 pollution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 pollution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Alcohol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PFAS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6EF1EE-0B3A-EFD9-5F52-5E93ECCFED53}"/>
              </a:ext>
            </a:extLst>
          </p:cNvPr>
          <p:cNvCxnSpPr/>
          <p:nvPr/>
        </p:nvCxnSpPr>
        <p:spPr>
          <a:xfrm>
            <a:off x="3274142" y="3047999"/>
            <a:ext cx="6272981" cy="0"/>
          </a:xfrm>
          <a:prstGeom prst="straightConnector1">
            <a:avLst/>
          </a:prstGeom>
          <a:ln w="111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74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9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Using E in both stages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86" y="959656"/>
            <a:ext cx="11530539" cy="5898344"/>
          </a:xfrm>
        </p:spPr>
        <p:txBody>
          <a:bodyPr>
            <a:normAutofit/>
          </a:bodyPr>
          <a:lstStyle/>
          <a:p>
            <a:r>
              <a:rPr lang="en-US" dirty="0"/>
              <a:t>Example:  </a:t>
            </a:r>
            <a:r>
              <a:rPr lang="en-US" dirty="0" err="1"/>
              <a:t>gxeQTL</a:t>
            </a:r>
            <a:r>
              <a:rPr lang="en-US" dirty="0"/>
              <a:t> analysis followed by TWIS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	(separate data)			(full data)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sym typeface="Wingdings" panose="05000000000000000000" pitchFamily="2" charset="2"/>
              </a:rPr>
              <a:t>     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		     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Requires same ‘E’ in both data sources 			</a:t>
            </a:r>
            <a:endParaRPr lang="en-US" sz="2400" dirty="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105C2-D491-F79C-A730-B49DA91A449A}"/>
              </a:ext>
            </a:extLst>
          </p:cNvPr>
          <p:cNvSpPr txBox="1"/>
          <p:nvPr/>
        </p:nvSpPr>
        <p:spPr>
          <a:xfrm>
            <a:off x="7029449" y="3059668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gxeQTL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A1241F-288E-E86C-3C98-8E194AE4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50" y="2422328"/>
            <a:ext cx="3281362" cy="2318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615DA8-F2B4-04D3-91F9-B8C388D64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12" y="2662350"/>
            <a:ext cx="3472223" cy="20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01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21" y="0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Adding another omics layer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EA2D-2BA0-0ADA-D28B-C1BC14A3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18" y="1257518"/>
            <a:ext cx="11530539" cy="5898344"/>
          </a:xfrm>
        </p:spPr>
        <p:txBody>
          <a:bodyPr>
            <a:normAutofit/>
          </a:bodyPr>
          <a:lstStyle/>
          <a:p>
            <a:r>
              <a:rPr lang="en-US" dirty="0"/>
              <a:t>Example:  </a:t>
            </a:r>
            <a:r>
              <a:rPr lang="en-US" b="1" dirty="0">
                <a:solidFill>
                  <a:srgbClr val="0000FF"/>
                </a:solidFill>
              </a:rPr>
              <a:t>Joint Integration </a:t>
            </a:r>
            <a:r>
              <a:rPr lang="en-US" dirty="0"/>
              <a:t>of gene expression (X) data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  More on this in the next </a:t>
            </a:r>
            <a:r>
              <a:rPr lang="en-US" dirty="0" err="1">
                <a:sym typeface="Wingdings" panose="05000000000000000000" pitchFamily="2" charset="2"/>
              </a:rPr>
              <a:t>GxE</a:t>
            </a:r>
            <a:r>
              <a:rPr lang="en-US" dirty="0">
                <a:sym typeface="Wingdings" panose="05000000000000000000" pitchFamily="2" charset="2"/>
              </a:rPr>
              <a:t> Lecture (Juan Pablo Lewinger)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sym typeface="Wingdings" panose="05000000000000000000" pitchFamily="2" charset="2"/>
              </a:rPr>
              <a:t>				</a:t>
            </a:r>
            <a:endParaRPr lang="en-US" sz="2400" dirty="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F5C0E-35CE-D6A2-49FA-8B71B029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776" y="2257640"/>
            <a:ext cx="2646801" cy="19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00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85" y="1117868"/>
            <a:ext cx="10972800" cy="5312845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	</a:t>
            </a:r>
          </a:p>
          <a:p>
            <a:r>
              <a:rPr lang="en-US" u="sng" dirty="0"/>
              <a:t>The basic model</a:t>
            </a:r>
          </a:p>
          <a:p>
            <a:pPr marL="0" indent="0">
              <a:buNone/>
            </a:pPr>
            <a:r>
              <a:rPr lang="en-US" b="1" dirty="0"/>
              <a:t>			f(E[Y]) = </a:t>
            </a:r>
            <a:r>
              <a:rPr lang="en-US" b="1" dirty="0">
                <a:latin typeface="Symbol" panose="05050102010706020507" pitchFamily="18" charset="2"/>
              </a:rPr>
              <a:t>a</a:t>
            </a:r>
            <a:r>
              <a:rPr lang="en-US" b="1" dirty="0"/>
              <a:t> +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baseline="-25000" dirty="0"/>
              <a:t>1</a:t>
            </a:r>
            <a:r>
              <a:rPr lang="en-US" b="1" dirty="0"/>
              <a:t>E +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baseline="-25000" dirty="0">
                <a:latin typeface="Symbol" panose="05050102010706020507" pitchFamily="18" charset="2"/>
              </a:rPr>
              <a:t>2</a:t>
            </a:r>
            <a:r>
              <a:rPr lang="en-US" b="1" dirty="0">
                <a:solidFill>
                  <a:srgbClr val="0070C0"/>
                </a:solidFill>
              </a:rPr>
              <a:t>PRS</a:t>
            </a:r>
            <a:r>
              <a:rPr lang="en-US" b="1" dirty="0"/>
              <a:t> +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baseline="-25000" dirty="0">
                <a:latin typeface="Symbol" panose="05050102010706020507" pitchFamily="18" charset="2"/>
              </a:rPr>
              <a:t>3</a:t>
            </a:r>
            <a:r>
              <a:rPr lang="en-US" b="1" dirty="0">
                <a:solidFill>
                  <a:srgbClr val="0070C0"/>
                </a:solidFill>
              </a:rPr>
              <a:t>PRS</a:t>
            </a:r>
            <a:r>
              <a:rPr lang="en-US" b="1" dirty="0"/>
              <a:t>xE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Assumes each SNP </a:t>
            </a:r>
            <a:r>
              <a:rPr lang="en-US" dirty="0">
                <a:sym typeface="Symbol" panose="05050102010706020507" pitchFamily="18" charset="2"/>
              </a:rPr>
              <a:t> {</a:t>
            </a:r>
            <a:r>
              <a:rPr lang="en-US" dirty="0">
                <a:solidFill>
                  <a:srgbClr val="0000FF"/>
                </a:solidFill>
              </a:rPr>
              <a:t>PRS</a:t>
            </a:r>
            <a:r>
              <a:rPr lang="en-US" dirty="0"/>
              <a:t> SNPs} has same main (</a:t>
            </a:r>
            <a:r>
              <a:rPr lang="en-US" dirty="0">
                <a:latin typeface="Symbol" panose="05050102010706020507" pitchFamily="18" charset="2"/>
              </a:rPr>
              <a:t>b</a:t>
            </a:r>
            <a:r>
              <a:rPr lang="en-US" baseline="-25000" dirty="0">
                <a:latin typeface="Symbol" panose="05050102010706020507" pitchFamily="18" charset="2"/>
              </a:rPr>
              <a:t>2</a:t>
            </a:r>
            <a:r>
              <a:rPr lang="en-US" dirty="0"/>
              <a:t>) and </a:t>
            </a:r>
            <a:r>
              <a:rPr lang="en-US" dirty="0" err="1"/>
              <a:t>GxE</a:t>
            </a:r>
            <a:r>
              <a:rPr lang="en-US" dirty="0"/>
              <a:t> effect (</a:t>
            </a:r>
            <a:r>
              <a:rPr lang="en-US" dirty="0">
                <a:latin typeface="Symbol" panose="05050102010706020507" pitchFamily="18" charset="2"/>
              </a:rPr>
              <a:t>b</a:t>
            </a:r>
            <a:r>
              <a:rPr lang="en-US" baseline="-25000" dirty="0">
                <a:latin typeface="Symbol" panose="05050102010706020507" pitchFamily="18" charset="2"/>
              </a:rPr>
              <a:t>3</a:t>
            </a:r>
            <a:r>
              <a:rPr lang="en-US" dirty="0"/>
              <a:t>) sizes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{</a:t>
            </a:r>
            <a:r>
              <a:rPr lang="en-US" dirty="0">
                <a:solidFill>
                  <a:srgbClr val="0000FF"/>
                </a:solidFill>
              </a:rPr>
              <a:t>PRS</a:t>
            </a:r>
            <a:r>
              <a:rPr lang="en-US" dirty="0"/>
              <a:t> SNPs} likely includes SNPs with different pathways to Y</a:t>
            </a:r>
          </a:p>
          <a:p>
            <a:pPr marL="457200" lvl="1" indent="0">
              <a:buNone/>
            </a:pPr>
            <a:r>
              <a:rPr lang="en-US" b="1" dirty="0"/>
              <a:t>		</a:t>
            </a:r>
          </a:p>
          <a:p>
            <a:r>
              <a:rPr lang="en-US" u="sng" dirty="0"/>
              <a:t>One solution</a:t>
            </a:r>
          </a:p>
          <a:p>
            <a:pPr lvl="1"/>
            <a:r>
              <a:rPr lang="en-US" dirty="0"/>
              <a:t>Break </a:t>
            </a:r>
            <a:r>
              <a:rPr lang="en-US" b="1" dirty="0">
                <a:solidFill>
                  <a:srgbClr val="0070C0"/>
                </a:solidFill>
              </a:rPr>
              <a:t>PRS</a:t>
            </a:r>
            <a:r>
              <a:rPr lang="en-US" dirty="0"/>
              <a:t> into subsets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PRS</a:t>
            </a:r>
            <a:r>
              <a:rPr lang="en-US" b="1" baseline="-25000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PRS</a:t>
            </a:r>
            <a:r>
              <a:rPr lang="en-US" b="1" baseline="-25000" dirty="0" err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Model: </a:t>
            </a:r>
            <a:r>
              <a:rPr lang="en-US" b="1" dirty="0"/>
              <a:t>f(E[Y]) = </a:t>
            </a:r>
            <a:r>
              <a:rPr lang="en-US" b="1" dirty="0">
                <a:latin typeface="Symbol" panose="05050102010706020507" pitchFamily="18" charset="2"/>
              </a:rPr>
              <a:t>a</a:t>
            </a:r>
            <a:r>
              <a:rPr lang="en-US" b="1" dirty="0"/>
              <a:t> +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baseline="-25000" dirty="0"/>
              <a:t>1</a:t>
            </a:r>
            <a:r>
              <a:rPr lang="en-US" b="1" dirty="0"/>
              <a:t>E +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baseline="-25000" dirty="0">
                <a:latin typeface="Symbol" panose="05050102010706020507" pitchFamily="18" charset="2"/>
              </a:rPr>
              <a:t>2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PRS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b="1" baseline="-25000" dirty="0"/>
              <a:t> </a:t>
            </a:r>
            <a:r>
              <a:rPr lang="en-US" b="1" dirty="0"/>
              <a:t>+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baseline="-25000" dirty="0">
                <a:latin typeface="Symbol" panose="05050102010706020507" pitchFamily="18" charset="2"/>
              </a:rPr>
              <a:t>3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PRS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b="1" dirty="0"/>
              <a:t>xE +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baseline="-25000" dirty="0">
                <a:latin typeface="Symbol" panose="05050102010706020507" pitchFamily="18" charset="2"/>
              </a:rPr>
              <a:t>4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PRS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b="1" baseline="-25000" dirty="0"/>
              <a:t> </a:t>
            </a:r>
            <a:r>
              <a:rPr lang="en-US" b="1" dirty="0"/>
              <a:t>+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baseline="-25000" dirty="0">
                <a:latin typeface="Symbol" panose="05050102010706020507" pitchFamily="18" charset="2"/>
              </a:rPr>
              <a:t>5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PRS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b="1" dirty="0"/>
              <a:t>xE + 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pathway annotations to define subsets</a:t>
            </a:r>
          </a:p>
          <a:p>
            <a:pPr lvl="1"/>
            <a:r>
              <a:rPr lang="en-US" dirty="0"/>
              <a:t>E.g. 204 GWAS significant SNPs for CRC </a:t>
            </a:r>
            <a:r>
              <a:rPr lang="en-US" sz="2000" dirty="0"/>
              <a:t>(Fernandez-Rozadilla et al., 2023)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11" y="275371"/>
            <a:ext cx="7318061" cy="988816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PRS x E and a Role for Pathway Information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A38F64-572E-E114-6708-3345B9CF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235" y="275371"/>
            <a:ext cx="2385354" cy="150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98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B67CB1-85F5-AB48-A5C8-A90200C0C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736" y="104475"/>
            <a:ext cx="9104886" cy="109129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latin typeface="+mn-lt"/>
              </a:rPr>
              <a:t>AnnoQ</a:t>
            </a:r>
            <a:r>
              <a:rPr lang="en-US" sz="4000" b="1" dirty="0">
                <a:latin typeface="+mn-lt"/>
              </a:rPr>
              <a:t> : SNP Annotation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www.annoq.org</a:t>
            </a:r>
            <a:endParaRPr lang="en-US" sz="20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A1950-DC18-8214-8234-4CB561619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736" y="1198328"/>
            <a:ext cx="9104886" cy="5555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BBCB45-D83A-199F-CB73-4844072FF791}"/>
              </a:ext>
            </a:extLst>
          </p:cNvPr>
          <p:cNvSpPr txBox="1"/>
          <p:nvPr/>
        </p:nvSpPr>
        <p:spPr>
          <a:xfrm>
            <a:off x="9658343" y="6352584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Liu </a:t>
            </a:r>
            <a:r>
              <a:rPr lang="en-US" sz="1200" dirty="0" err="1"/>
              <a:t>et.al</a:t>
            </a:r>
            <a:r>
              <a:rPr lang="en-US" sz="1200" dirty="0"/>
              <a:t>., 2022, PMID: 35640593</a:t>
            </a:r>
          </a:p>
        </p:txBody>
      </p:sp>
    </p:spTree>
    <p:extLst>
      <p:ext uri="{BB962C8B-B14F-4D97-AF65-F5344CB8AC3E}">
        <p14:creationId xmlns:p14="http://schemas.microsoft.com/office/powerpoint/2010/main" val="2874845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6395-E96B-BE4C-A948-4C9F7875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440" y="123897"/>
            <a:ext cx="7666608" cy="5558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Gene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34BBE-11D6-1C41-B7C7-61BF6DF9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26" y="821473"/>
            <a:ext cx="8386957" cy="6644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D132F-6D93-DB49-B317-E45F6DF1FCF1}"/>
              </a:ext>
            </a:extLst>
          </p:cNvPr>
          <p:cNvSpPr txBox="1"/>
          <p:nvPr/>
        </p:nvSpPr>
        <p:spPr>
          <a:xfrm>
            <a:off x="1524000" y="3451504"/>
            <a:ext cx="9144000" cy="769441"/>
          </a:xfrm>
          <a:prstGeom prst="rect">
            <a:avLst/>
          </a:prstGeom>
          <a:solidFill>
            <a:srgbClr val="718A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www.pantherdb.org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A23CD-AAD1-8A6A-584A-93F38BA27E5D}"/>
              </a:ext>
            </a:extLst>
          </p:cNvPr>
          <p:cNvSpPr txBox="1"/>
          <p:nvPr/>
        </p:nvSpPr>
        <p:spPr>
          <a:xfrm>
            <a:off x="9321317" y="170982"/>
            <a:ext cx="269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Thomas et. al., 2023, PMID: 34717010</a:t>
            </a:r>
          </a:p>
          <a:p>
            <a:r>
              <a:rPr lang="en-US" sz="1200" dirty="0"/>
              <a:t>Mi et. al., 2019, PMID: 30804569</a:t>
            </a:r>
          </a:p>
        </p:txBody>
      </p:sp>
    </p:spTree>
    <p:extLst>
      <p:ext uri="{BB962C8B-B14F-4D97-AF65-F5344CB8AC3E}">
        <p14:creationId xmlns:p14="http://schemas.microsoft.com/office/powerpoint/2010/main" val="124477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413EDE-FBF2-353A-A79A-02079E2A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6" y="2381997"/>
            <a:ext cx="11018130" cy="20940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92568-32B3-6A04-60B5-C45303BF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pathways significantly over-represented in the 204 SNPs</a:t>
            </a:r>
          </a:p>
        </p:txBody>
      </p:sp>
    </p:spTree>
    <p:extLst>
      <p:ext uri="{BB962C8B-B14F-4D97-AF65-F5344CB8AC3E}">
        <p14:creationId xmlns:p14="http://schemas.microsoft.com/office/powerpoint/2010/main" val="4291533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F2B9-EC90-6F02-A281-C78D7BA4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e.g. 14/204 SNPs in the TGF-Beta pathway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26A00-DB6D-B102-B968-A40F46DC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7308"/>
            <a:ext cx="12192000" cy="31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53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A55DD3-8809-AE58-BD7D-CFA5B1FD6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46" y="553021"/>
            <a:ext cx="11161368" cy="59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5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06C6-8E1A-69F3-D94E-963E7822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5" y="152631"/>
            <a:ext cx="10515600" cy="65580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 Role for Deep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B0ACE1-39D3-D515-AA50-6779720929BD}"/>
              </a:ext>
            </a:extLst>
          </p:cNvPr>
          <p:cNvGrpSpPr/>
          <p:nvPr/>
        </p:nvGrpSpPr>
        <p:grpSpPr>
          <a:xfrm>
            <a:off x="4261282" y="1473693"/>
            <a:ext cx="7188276" cy="4060394"/>
            <a:chOff x="3646826" y="1153670"/>
            <a:chExt cx="7707713" cy="43715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1A5118-A2CD-9C54-6573-BB320A801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6826" y="1153670"/>
              <a:ext cx="7707713" cy="43715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7AE3A9-3EC2-313E-6F44-5BF746C3404C}"/>
                </a:ext>
              </a:extLst>
            </p:cNvPr>
            <p:cNvSpPr txBox="1"/>
            <p:nvPr/>
          </p:nvSpPr>
          <p:spPr>
            <a:xfrm>
              <a:off x="3646826" y="1411550"/>
              <a:ext cx="2112885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G, 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3329E1-1AB8-D933-3ECB-24FE95DF0597}"/>
              </a:ext>
            </a:extLst>
          </p:cNvPr>
          <p:cNvSpPr txBox="1"/>
          <p:nvPr/>
        </p:nvSpPr>
        <p:spPr>
          <a:xfrm>
            <a:off x="479394" y="1482398"/>
            <a:ext cx="34622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for finding nonlinear patterns, e.g. G x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for building prediction models (e.g. PRS, 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good for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Amenable to incorporation of biological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208000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13BD55BE-B13A-9C32-A725-826CD6E8F5A9}"/>
              </a:ext>
            </a:extLst>
          </p:cNvPr>
          <p:cNvSpPr/>
          <p:nvPr/>
        </p:nvSpPr>
        <p:spPr>
          <a:xfrm>
            <a:off x="6302788" y="2993278"/>
            <a:ext cx="577049" cy="541538"/>
          </a:xfrm>
          <a:prstGeom prst="flowChartConnector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2893D86-6473-4378-25CC-BC36F8BEB546}"/>
              </a:ext>
            </a:extLst>
          </p:cNvPr>
          <p:cNvSpPr/>
          <p:nvPr/>
        </p:nvSpPr>
        <p:spPr>
          <a:xfrm>
            <a:off x="6302788" y="3959266"/>
            <a:ext cx="577049" cy="541538"/>
          </a:xfrm>
          <a:prstGeom prst="flowChartConnector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B103752-05F2-5C80-91FB-158F5CE5B063}"/>
              </a:ext>
            </a:extLst>
          </p:cNvPr>
          <p:cNvSpPr/>
          <p:nvPr/>
        </p:nvSpPr>
        <p:spPr>
          <a:xfrm>
            <a:off x="8248207" y="3998674"/>
            <a:ext cx="577049" cy="541538"/>
          </a:xfrm>
          <a:prstGeom prst="flowChartConnecto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8AC02F-0F03-D4E8-3210-1F33612C9DA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323277" y="2885058"/>
            <a:ext cx="979511" cy="378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68844A-BAFD-892C-2984-2E23FA49C556}"/>
              </a:ext>
            </a:extLst>
          </p:cNvPr>
          <p:cNvCxnSpPr>
            <a:cxnSpLocks/>
            <a:stCxn id="19" idx="6"/>
            <a:endCxn id="9" idx="2"/>
          </p:cNvCxnSpPr>
          <p:nvPr/>
        </p:nvCxnSpPr>
        <p:spPr>
          <a:xfrm>
            <a:off x="5300418" y="3780693"/>
            <a:ext cx="1002370" cy="44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57DFC-68F2-A5F0-C3EE-8241E7AE59FA}"/>
              </a:ext>
            </a:extLst>
          </p:cNvPr>
          <p:cNvCxnSpPr>
            <a:cxnSpLocks/>
            <a:stCxn id="19" idx="6"/>
            <a:endCxn id="8" idx="2"/>
          </p:cNvCxnSpPr>
          <p:nvPr/>
        </p:nvCxnSpPr>
        <p:spPr>
          <a:xfrm flipV="1">
            <a:off x="5300418" y="3264047"/>
            <a:ext cx="1002370" cy="516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FA65A-9684-3D1E-333C-DDF664AB46AB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279337" y="2823627"/>
            <a:ext cx="1023451" cy="1406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34D30A-F923-2AB9-CCC6-95BBF4DBF660}"/>
              </a:ext>
            </a:extLst>
          </p:cNvPr>
          <p:cNvCxnSpPr>
            <a:cxnSpLocks/>
            <a:stCxn id="3" idx="7"/>
            <a:endCxn id="18" idx="2"/>
          </p:cNvCxnSpPr>
          <p:nvPr/>
        </p:nvCxnSpPr>
        <p:spPr>
          <a:xfrm flipV="1">
            <a:off x="3581875" y="2697533"/>
            <a:ext cx="1164353" cy="216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05D99-CC0A-B86C-1CC2-2C14F65AD74E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3660429" y="2261486"/>
            <a:ext cx="1085799" cy="4360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2A8861-244A-C526-BCF9-7CEC96454D9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879837" y="4230035"/>
            <a:ext cx="1368370" cy="39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8ABC81-82C6-2DCB-A3FC-51BA56E4620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6879837" y="3264047"/>
            <a:ext cx="1368370" cy="1005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C35F4C-0C88-FFBF-5C7C-480DB1EE4039}"/>
              </a:ext>
            </a:extLst>
          </p:cNvPr>
          <p:cNvSpPr txBox="1"/>
          <p:nvPr/>
        </p:nvSpPr>
        <p:spPr>
          <a:xfrm>
            <a:off x="2705176" y="1507155"/>
            <a:ext cx="132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(G)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3A0220A-A23F-372E-DA69-FAC4870D0BB1}"/>
              </a:ext>
            </a:extLst>
          </p:cNvPr>
          <p:cNvSpPr/>
          <p:nvPr/>
        </p:nvSpPr>
        <p:spPr>
          <a:xfrm>
            <a:off x="3089333" y="2835102"/>
            <a:ext cx="577049" cy="541538"/>
          </a:xfrm>
          <a:prstGeom prst="flowChartConnector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BEC2166-49E9-4FB0-5D1A-193F10715DE1}"/>
              </a:ext>
            </a:extLst>
          </p:cNvPr>
          <p:cNvSpPr/>
          <p:nvPr/>
        </p:nvSpPr>
        <p:spPr>
          <a:xfrm>
            <a:off x="3078285" y="3664397"/>
            <a:ext cx="577049" cy="541538"/>
          </a:xfrm>
          <a:prstGeom prst="flowChartConnector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9B762B3-EB44-C4A7-536A-2FC26BA249F2}"/>
              </a:ext>
            </a:extLst>
          </p:cNvPr>
          <p:cNvSpPr/>
          <p:nvPr/>
        </p:nvSpPr>
        <p:spPr>
          <a:xfrm>
            <a:off x="3057190" y="4543679"/>
            <a:ext cx="577049" cy="541538"/>
          </a:xfrm>
          <a:prstGeom prst="flowChartConnector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8508BE6-47D3-0235-1BBB-E4922CD398D0}"/>
              </a:ext>
            </a:extLst>
          </p:cNvPr>
          <p:cNvSpPr/>
          <p:nvPr/>
        </p:nvSpPr>
        <p:spPr>
          <a:xfrm>
            <a:off x="3057189" y="5341271"/>
            <a:ext cx="577049" cy="541538"/>
          </a:xfrm>
          <a:prstGeom prst="flowChartConnector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CDABA78-5D82-04E5-51DC-0FEC07D6E0DE}"/>
              </a:ext>
            </a:extLst>
          </p:cNvPr>
          <p:cNvSpPr/>
          <p:nvPr/>
        </p:nvSpPr>
        <p:spPr>
          <a:xfrm>
            <a:off x="4746228" y="2418039"/>
            <a:ext cx="577049" cy="558987"/>
          </a:xfrm>
          <a:prstGeom prst="flowChartConnector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9FD78AA-DB5F-CB83-8BFC-9F9CA28ECD44}"/>
              </a:ext>
            </a:extLst>
          </p:cNvPr>
          <p:cNvSpPr/>
          <p:nvPr/>
        </p:nvSpPr>
        <p:spPr>
          <a:xfrm>
            <a:off x="4723369" y="3509924"/>
            <a:ext cx="577049" cy="541538"/>
          </a:xfrm>
          <a:prstGeom prst="flowChartConnector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23B7D00-78A0-33C3-5384-1206935572E6}"/>
              </a:ext>
            </a:extLst>
          </p:cNvPr>
          <p:cNvSpPr/>
          <p:nvPr/>
        </p:nvSpPr>
        <p:spPr>
          <a:xfrm>
            <a:off x="3083380" y="1990717"/>
            <a:ext cx="577049" cy="541538"/>
          </a:xfrm>
          <a:prstGeom prst="flowChartConnector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F091C9A-6268-3E0B-3808-1936BF2FBFE7}"/>
              </a:ext>
            </a:extLst>
          </p:cNvPr>
          <p:cNvSpPr/>
          <p:nvPr/>
        </p:nvSpPr>
        <p:spPr>
          <a:xfrm>
            <a:off x="6307811" y="4845747"/>
            <a:ext cx="577049" cy="541538"/>
          </a:xfrm>
          <a:prstGeom prst="flowChartConnector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86FA28C2-4DFA-54DE-3BB0-A17724F43B8A}"/>
              </a:ext>
            </a:extLst>
          </p:cNvPr>
          <p:cNvSpPr/>
          <p:nvPr/>
        </p:nvSpPr>
        <p:spPr>
          <a:xfrm>
            <a:off x="6307811" y="5811735"/>
            <a:ext cx="577049" cy="541538"/>
          </a:xfrm>
          <a:prstGeom prst="flowChartConnector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ACA55C-5DE7-50DE-3844-7E33E18F7989}"/>
              </a:ext>
            </a:extLst>
          </p:cNvPr>
          <p:cNvCxnSpPr>
            <a:cxnSpLocks/>
            <a:stCxn id="4" idx="6"/>
            <a:endCxn id="19" idx="2"/>
          </p:cNvCxnSpPr>
          <p:nvPr/>
        </p:nvCxnSpPr>
        <p:spPr>
          <a:xfrm flipV="1">
            <a:off x="3655334" y="3780693"/>
            <a:ext cx="1068035" cy="15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67BC63-1EEE-82A6-EBAE-C382E723FF16}"/>
              </a:ext>
            </a:extLst>
          </p:cNvPr>
          <p:cNvCxnSpPr>
            <a:cxnSpLocks/>
            <a:stCxn id="12" idx="7"/>
            <a:endCxn id="19" idx="2"/>
          </p:cNvCxnSpPr>
          <p:nvPr/>
        </p:nvCxnSpPr>
        <p:spPr>
          <a:xfrm flipV="1">
            <a:off x="3549732" y="3780693"/>
            <a:ext cx="1173637" cy="842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C75B07-4132-1591-0676-F58CD15BBED8}"/>
              </a:ext>
            </a:extLst>
          </p:cNvPr>
          <p:cNvCxnSpPr>
            <a:cxnSpLocks/>
            <a:stCxn id="16" idx="7"/>
            <a:endCxn id="19" idx="2"/>
          </p:cNvCxnSpPr>
          <p:nvPr/>
        </p:nvCxnSpPr>
        <p:spPr>
          <a:xfrm flipV="1">
            <a:off x="3549731" y="3780693"/>
            <a:ext cx="1173638" cy="1639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D7EB0F-FF5F-BF9D-CD33-84804B5E7B40}"/>
              </a:ext>
            </a:extLst>
          </p:cNvPr>
          <p:cNvCxnSpPr>
            <a:cxnSpLocks/>
            <a:stCxn id="25" idx="7"/>
            <a:endCxn id="11" idx="2"/>
          </p:cNvCxnSpPr>
          <p:nvPr/>
        </p:nvCxnSpPr>
        <p:spPr>
          <a:xfrm flipV="1">
            <a:off x="6800353" y="4269443"/>
            <a:ext cx="1447854" cy="655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E98B1E-6520-1F5E-1B02-7D25D1377D2C}"/>
              </a:ext>
            </a:extLst>
          </p:cNvPr>
          <p:cNvCxnSpPr>
            <a:cxnSpLocks/>
            <a:stCxn id="26" idx="7"/>
            <a:endCxn id="11" idx="2"/>
          </p:cNvCxnSpPr>
          <p:nvPr/>
        </p:nvCxnSpPr>
        <p:spPr>
          <a:xfrm flipV="1">
            <a:off x="6800353" y="4269443"/>
            <a:ext cx="1447854" cy="1621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2699D475-19C7-5D57-14EA-AB6FF6451AC2}"/>
              </a:ext>
            </a:extLst>
          </p:cNvPr>
          <p:cNvSpPr/>
          <p:nvPr/>
        </p:nvSpPr>
        <p:spPr>
          <a:xfrm>
            <a:off x="4746228" y="4568108"/>
            <a:ext cx="577049" cy="541538"/>
          </a:xfrm>
          <a:prstGeom prst="flowChartConnector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8EFE992E-B718-4215-48DE-A71D5E39C510}"/>
              </a:ext>
            </a:extLst>
          </p:cNvPr>
          <p:cNvSpPr/>
          <p:nvPr/>
        </p:nvSpPr>
        <p:spPr>
          <a:xfrm>
            <a:off x="4746228" y="5444798"/>
            <a:ext cx="577049" cy="541538"/>
          </a:xfrm>
          <a:prstGeom prst="flowChartConnector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9E497DB-065B-1228-6949-A59925C6538D}"/>
              </a:ext>
            </a:extLst>
          </p:cNvPr>
          <p:cNvCxnSpPr>
            <a:cxnSpLocks/>
            <a:stCxn id="72" idx="6"/>
            <a:endCxn id="8" idx="2"/>
          </p:cNvCxnSpPr>
          <p:nvPr/>
        </p:nvCxnSpPr>
        <p:spPr>
          <a:xfrm flipV="1">
            <a:off x="5323277" y="3264047"/>
            <a:ext cx="979511" cy="1574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3F3C369-3B51-B1ED-B48B-E8A3F4265E8C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 flipV="1">
            <a:off x="5323277" y="3264047"/>
            <a:ext cx="979511" cy="245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E02CCDA-615E-699C-351E-4F6C28C64480}"/>
              </a:ext>
            </a:extLst>
          </p:cNvPr>
          <p:cNvCxnSpPr>
            <a:cxnSpLocks/>
            <a:stCxn id="72" idx="6"/>
            <a:endCxn id="9" idx="2"/>
          </p:cNvCxnSpPr>
          <p:nvPr/>
        </p:nvCxnSpPr>
        <p:spPr>
          <a:xfrm flipV="1">
            <a:off x="5323277" y="4230035"/>
            <a:ext cx="979511" cy="608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EA63A69-8595-67BA-B427-D79BEBCD1B70}"/>
              </a:ext>
            </a:extLst>
          </p:cNvPr>
          <p:cNvCxnSpPr>
            <a:cxnSpLocks/>
            <a:stCxn id="74" idx="6"/>
            <a:endCxn id="9" idx="2"/>
          </p:cNvCxnSpPr>
          <p:nvPr/>
        </p:nvCxnSpPr>
        <p:spPr>
          <a:xfrm flipV="1">
            <a:off x="5323277" y="4230035"/>
            <a:ext cx="979511" cy="1485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7264F4-4E4F-DE4F-0838-45C5350C091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323277" y="4838877"/>
            <a:ext cx="958430" cy="252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D18380A-35A0-D73E-680C-89A8A836D5FB}"/>
              </a:ext>
            </a:extLst>
          </p:cNvPr>
          <p:cNvCxnSpPr>
            <a:cxnSpLocks/>
            <a:stCxn id="74" idx="6"/>
            <a:endCxn id="26" idx="2"/>
          </p:cNvCxnSpPr>
          <p:nvPr/>
        </p:nvCxnSpPr>
        <p:spPr>
          <a:xfrm>
            <a:off x="5323277" y="5715567"/>
            <a:ext cx="984534" cy="366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485F0DA-82FF-6628-C2DE-2C6C0BBDFC0A}"/>
              </a:ext>
            </a:extLst>
          </p:cNvPr>
          <p:cNvCxnSpPr>
            <a:cxnSpLocks/>
          </p:cNvCxnSpPr>
          <p:nvPr/>
        </p:nvCxnSpPr>
        <p:spPr>
          <a:xfrm flipV="1">
            <a:off x="5317526" y="5119886"/>
            <a:ext cx="979511" cy="608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778CA1C-0CFE-D6AF-2959-8D9DEC00A5FF}"/>
              </a:ext>
            </a:extLst>
          </p:cNvPr>
          <p:cNvCxnSpPr>
            <a:cxnSpLocks/>
            <a:stCxn id="72" idx="6"/>
            <a:endCxn id="26" idx="2"/>
          </p:cNvCxnSpPr>
          <p:nvPr/>
        </p:nvCxnSpPr>
        <p:spPr>
          <a:xfrm>
            <a:off x="5323277" y="4838877"/>
            <a:ext cx="984534" cy="1243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88987810-61E8-083F-FD06-576AD5550B2D}"/>
              </a:ext>
            </a:extLst>
          </p:cNvPr>
          <p:cNvSpPr txBox="1"/>
          <p:nvPr/>
        </p:nvSpPr>
        <p:spPr>
          <a:xfrm>
            <a:off x="4553998" y="6111250"/>
            <a:ext cx="10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(E)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DDB5730-1E19-7FB8-DAC6-9DFC5DEB15A9}"/>
              </a:ext>
            </a:extLst>
          </p:cNvPr>
          <p:cNvSpPr txBox="1"/>
          <p:nvPr/>
        </p:nvSpPr>
        <p:spPr>
          <a:xfrm>
            <a:off x="4489766" y="1981331"/>
            <a:ext cx="132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Pathways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8DAD5EC-1111-8DC2-8B2E-3DDB5159ED7C}"/>
              </a:ext>
            </a:extLst>
          </p:cNvPr>
          <p:cNvSpPr txBox="1"/>
          <p:nvPr/>
        </p:nvSpPr>
        <p:spPr>
          <a:xfrm>
            <a:off x="6195758" y="2514230"/>
            <a:ext cx="97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DB5E34-FF9F-64C3-E109-C4466D1260CB}"/>
              </a:ext>
            </a:extLst>
          </p:cNvPr>
          <p:cNvSpPr txBox="1"/>
          <p:nvPr/>
        </p:nvSpPr>
        <p:spPr>
          <a:xfrm>
            <a:off x="7974903" y="3469065"/>
            <a:ext cx="112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6BA5205-C25E-E4B4-8FA4-26F8D1AF86E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320979" y="3800397"/>
            <a:ext cx="986832" cy="131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685895A-5816-8D31-C4F1-6EFEB84AA304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5332824" y="2913916"/>
            <a:ext cx="974987" cy="3168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06788DD-9CD0-20AC-EFC6-E5608501C9FB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325753" y="2895808"/>
            <a:ext cx="982058" cy="2220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0075D5C-D11F-401C-0CB8-9551E6B4119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5313658" y="3819301"/>
            <a:ext cx="994153" cy="22632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itle 1">
            <a:extLst>
              <a:ext uri="{FF2B5EF4-FFF2-40B4-BE49-F238E27FC236}">
                <a16:creationId xmlns:a16="http://schemas.microsoft.com/office/drawing/2014/main" id="{9EDB164C-32C6-2B02-B61B-78E00DDD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8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Pathways in deep learning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90F0F-3AF8-4D25-5D7C-5DC6FE2952CA}"/>
              </a:ext>
            </a:extLst>
          </p:cNvPr>
          <p:cNvSpPr txBox="1"/>
          <p:nvPr/>
        </p:nvSpPr>
        <p:spPr>
          <a:xfrm>
            <a:off x="9468886" y="6226660"/>
            <a:ext cx="243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Elmarakeby</a:t>
            </a:r>
            <a:r>
              <a:rPr lang="en-US" dirty="0"/>
              <a:t> et al., 2021</a:t>
            </a:r>
          </a:p>
        </p:txBody>
      </p:sp>
    </p:spTree>
    <p:extLst>
      <p:ext uri="{BB962C8B-B14F-4D97-AF65-F5344CB8AC3E}">
        <p14:creationId xmlns:p14="http://schemas.microsoft.com/office/powerpoint/2010/main" val="273421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17BC-A8BE-8F38-442F-CF4D3FF1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92" y="0"/>
            <a:ext cx="10515600" cy="1325563"/>
          </a:xfrm>
        </p:spPr>
        <p:txBody>
          <a:bodyPr/>
          <a:lstStyle/>
          <a:p>
            <a:r>
              <a:rPr lang="en-US" b="1" dirty="0"/>
              <a:t>E data</a:t>
            </a:r>
            <a:r>
              <a:rPr lang="en-US" dirty="0"/>
              <a:t>:  Levels of resolution, e.g. air pollution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CB674-90CB-C319-D050-9B862A5BF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730" r="77025" b="51903"/>
          <a:stretch/>
        </p:blipFill>
        <p:spPr>
          <a:xfrm>
            <a:off x="6472230" y="3956041"/>
            <a:ext cx="2089457" cy="28001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CE660-EB98-D42F-2617-80A335EE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65" y="1202912"/>
            <a:ext cx="3387981" cy="2646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917F93-2EFF-D9DE-F37E-5FDB4CBA6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9" y="1472947"/>
            <a:ext cx="3279523" cy="22388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7B64D48-82E0-DD56-4E9D-C97ADFCA5CB1}"/>
              </a:ext>
            </a:extLst>
          </p:cNvPr>
          <p:cNvGrpSpPr/>
          <p:nvPr/>
        </p:nvGrpSpPr>
        <p:grpSpPr>
          <a:xfrm>
            <a:off x="8772556" y="3056310"/>
            <a:ext cx="3299127" cy="2646143"/>
            <a:chOff x="4414837" y="2405062"/>
            <a:chExt cx="3794350" cy="294564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D4F990-B2D1-8D78-CBE2-2669DFED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4837" y="2405062"/>
              <a:ext cx="3362325" cy="2047875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AEC2CEB2-146E-9C4B-782E-B6E80F16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5581080" y="3668814"/>
              <a:ext cx="2628107" cy="1681897"/>
            </a:xfrm>
            <a:prstGeom prst="rect">
              <a:avLst/>
            </a:prstGeom>
            <a:noFill/>
            <a:ln/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AC2567-4D90-37FE-17AB-B95E0EA42143}"/>
              </a:ext>
            </a:extLst>
          </p:cNvPr>
          <p:cNvGrpSpPr/>
          <p:nvPr/>
        </p:nvGrpSpPr>
        <p:grpSpPr>
          <a:xfrm>
            <a:off x="3774220" y="1426167"/>
            <a:ext cx="2740199" cy="2930537"/>
            <a:chOff x="769786" y="1665149"/>
            <a:chExt cx="2740199" cy="2930537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B49542EF-BABF-86A9-FCAE-3EC50C20F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9786" y="1665149"/>
              <a:ext cx="2593769" cy="1681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8" name="Object 4">
              <a:extLst>
                <a:ext uri="{FF2B5EF4-FFF2-40B4-BE49-F238E27FC236}">
                  <a16:creationId xmlns:a16="http://schemas.microsoft.com/office/drawing/2014/main" id="{3E03527D-E5BC-8FB0-FA4D-D18E256623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5169" y="2815840"/>
            <a:ext cx="1634816" cy="1779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8" imgW="5571429" imgH="6523810" progId="MSPhotoEd.3">
                    <p:embed/>
                  </p:oleObj>
                </mc:Choice>
                <mc:Fallback>
                  <p:oleObj name="Photo Editor Photo" r:id="rId8" imgW="5571429" imgH="6523810" progId="MSPhotoEd.3">
                    <p:embed/>
                    <p:pic>
                      <p:nvPicPr>
                        <p:cNvPr id="8" name="Object 4">
                          <a:extLst>
                            <a:ext uri="{FF2B5EF4-FFF2-40B4-BE49-F238E27FC236}">
                              <a16:creationId xmlns:a16="http://schemas.microsoft.com/office/drawing/2014/main" id="{3E03527D-E5BC-8FB0-FA4D-D18E256623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5169" y="2815840"/>
                          <a:ext cx="1634816" cy="17798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2DC3DD7-666A-063F-374D-2FCE9B318C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8793" y="4579612"/>
            <a:ext cx="2352675" cy="21812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1AE97C-7586-A0BB-21BE-25A9731521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11" y="3801690"/>
            <a:ext cx="2998895" cy="24598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C4E9EE6-E212-63F9-1154-6BC7A9607AD4}"/>
              </a:ext>
            </a:extLst>
          </p:cNvPr>
          <p:cNvSpPr txBox="1"/>
          <p:nvPr/>
        </p:nvSpPr>
        <p:spPr>
          <a:xfrm>
            <a:off x="926144" y="1198377"/>
            <a:ext cx="183995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Questionnaire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BADB9-7DE3-29B4-1729-F94353E2D832}"/>
              </a:ext>
            </a:extLst>
          </p:cNvPr>
          <p:cNvSpPr txBox="1"/>
          <p:nvPr/>
        </p:nvSpPr>
        <p:spPr>
          <a:xfrm>
            <a:off x="3683377" y="2803731"/>
            <a:ext cx="201409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Regional monitors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BE623-B449-E074-7F3C-D377AEF70DCC}"/>
              </a:ext>
            </a:extLst>
          </p:cNvPr>
          <p:cNvSpPr txBox="1"/>
          <p:nvPr/>
        </p:nvSpPr>
        <p:spPr>
          <a:xfrm>
            <a:off x="7863464" y="1662816"/>
            <a:ext cx="13964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Satellite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933DBF-5ED0-7902-7B20-B1FF0FFA355D}"/>
              </a:ext>
            </a:extLst>
          </p:cNvPr>
          <p:cNvSpPr txBox="1"/>
          <p:nvPr/>
        </p:nvSpPr>
        <p:spPr>
          <a:xfrm>
            <a:off x="9370645" y="3929135"/>
            <a:ext cx="270103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Residence location + Traffic emissions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9C673-19B4-69C8-49C3-7AA20DC2AC13}"/>
              </a:ext>
            </a:extLst>
          </p:cNvPr>
          <p:cNvSpPr txBox="1"/>
          <p:nvPr/>
        </p:nvSpPr>
        <p:spPr>
          <a:xfrm>
            <a:off x="7660075" y="5930947"/>
            <a:ext cx="20140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Commute patterns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68D678-3BB3-D08D-E701-92F4BFDD924A}"/>
              </a:ext>
            </a:extLst>
          </p:cNvPr>
          <p:cNvSpPr txBox="1"/>
          <p:nvPr/>
        </p:nvSpPr>
        <p:spPr>
          <a:xfrm>
            <a:off x="4034720" y="6261509"/>
            <a:ext cx="202095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Wearables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08C15F-7132-FFBF-4926-27C01EA2FADF}"/>
              </a:ext>
            </a:extLst>
          </p:cNvPr>
          <p:cNvSpPr txBox="1"/>
          <p:nvPr/>
        </p:nvSpPr>
        <p:spPr>
          <a:xfrm>
            <a:off x="473395" y="6300279"/>
            <a:ext cx="235937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Exhaled biomarkers</a:t>
            </a:r>
          </a:p>
        </p:txBody>
      </p:sp>
    </p:spTree>
    <p:extLst>
      <p:ext uri="{BB962C8B-B14F-4D97-AF65-F5344CB8AC3E}">
        <p14:creationId xmlns:p14="http://schemas.microsoft.com/office/powerpoint/2010/main" val="3347242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7077-B1AC-4D49-A74D-71BE5C48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10782"/>
          </a:xfrm>
        </p:spPr>
        <p:txBody>
          <a:bodyPr/>
          <a:lstStyle/>
          <a:p>
            <a:r>
              <a:rPr lang="en-US" sz="4000" b="1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86E21-1A44-4DE0-A863-E5139C0D9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8"/>
            <a:ext cx="10972800" cy="4525963"/>
          </a:xfrm>
        </p:spPr>
        <p:txBody>
          <a:bodyPr/>
          <a:lstStyle/>
          <a:p>
            <a:r>
              <a:rPr lang="en-US" sz="3200" dirty="0"/>
              <a:t>G × E </a:t>
            </a:r>
            <a:r>
              <a:rPr lang="en-US" sz="3200" dirty="0">
                <a:sym typeface="Wingdings" panose="05000000000000000000" pitchFamily="2" charset="2"/>
              </a:rPr>
              <a:t> Y?  (GWIS)</a:t>
            </a:r>
            <a:endParaRPr lang="en-US" sz="3200" dirty="0"/>
          </a:p>
          <a:p>
            <a:r>
              <a:rPr lang="en-US" sz="3200" dirty="0"/>
              <a:t>G × E </a:t>
            </a:r>
            <a:r>
              <a:rPr lang="en-US" sz="3200" dirty="0">
                <a:sym typeface="Wingdings" panose="05000000000000000000" pitchFamily="2" charset="2"/>
              </a:rPr>
              <a:t> X?  (GWIS, often small N)</a:t>
            </a:r>
          </a:p>
          <a:p>
            <a:r>
              <a:rPr lang="en-US" sz="3200" dirty="0">
                <a:sym typeface="Wingdings" panose="05000000000000000000" pitchFamily="2" charset="2"/>
              </a:rPr>
              <a:t>X</a:t>
            </a:r>
            <a:r>
              <a:rPr lang="en-US" sz="3200" dirty="0"/>
              <a:t> × </a:t>
            </a:r>
            <a:r>
              <a:rPr lang="en-US" sz="3200" dirty="0">
                <a:sym typeface="Wingdings" panose="05000000000000000000" pitchFamily="2" charset="2"/>
              </a:rPr>
              <a:t>E  Y?  (TWIS, MWIS,…)</a:t>
            </a:r>
          </a:p>
          <a:p>
            <a:r>
              <a:rPr lang="en-US" sz="3200" dirty="0"/>
              <a:t>PRS × E </a:t>
            </a:r>
            <a:r>
              <a:rPr lang="en-US" sz="3200" dirty="0">
                <a:sym typeface="Wingdings" panose="05000000000000000000" pitchFamily="2" charset="2"/>
              </a:rPr>
              <a:t> Y  (subset PRS)</a:t>
            </a:r>
          </a:p>
          <a:p>
            <a:r>
              <a:rPr lang="en-US" sz="3200" dirty="0">
                <a:sym typeface="Wingdings" panose="05000000000000000000" pitchFamily="2" charset="2"/>
              </a:rPr>
              <a:t>Analysis approaches?</a:t>
            </a:r>
          </a:p>
          <a:p>
            <a:pPr lvl="1"/>
            <a:r>
              <a:rPr lang="en-US" sz="2666" dirty="0">
                <a:sym typeface="Wingdings" panose="05000000000000000000" pitchFamily="2" charset="2"/>
              </a:rPr>
              <a:t>Efficient 2-step and/or multi-</a:t>
            </a:r>
            <a:r>
              <a:rPr lang="en-US" sz="2666" dirty="0" err="1">
                <a:sym typeface="Wingdings" panose="05000000000000000000" pitchFamily="2" charset="2"/>
              </a:rPr>
              <a:t>df</a:t>
            </a:r>
            <a:r>
              <a:rPr lang="en-US" sz="2666" dirty="0">
                <a:sym typeface="Wingdings" panose="05000000000000000000" pitchFamily="2" charset="2"/>
              </a:rPr>
              <a:t> tests</a:t>
            </a:r>
          </a:p>
          <a:p>
            <a:pPr lvl="1"/>
            <a:r>
              <a:rPr lang="en-US" sz="2666" dirty="0">
                <a:sym typeface="Wingdings" panose="05000000000000000000" pitchFamily="2" charset="2"/>
              </a:rPr>
              <a:t>Deep learning?</a:t>
            </a:r>
          </a:p>
          <a:p>
            <a:pPr lvl="1"/>
            <a:r>
              <a:rPr lang="en-US" sz="2666" dirty="0">
                <a:sym typeface="Wingdings" panose="05000000000000000000" pitchFamily="2" charset="2"/>
              </a:rPr>
              <a:t>Hierarchical models (</a:t>
            </a:r>
            <a:r>
              <a:rPr lang="en-US" sz="2666" dirty="0" err="1">
                <a:sym typeface="Wingdings" panose="05000000000000000000" pitchFamily="2" charset="2"/>
              </a:rPr>
              <a:t>GxE</a:t>
            </a:r>
            <a:r>
              <a:rPr lang="en-US" sz="2666" dirty="0">
                <a:sym typeface="Wingdings" panose="05000000000000000000" pitchFamily="2" charset="2"/>
              </a:rPr>
              <a:t> session part 2)</a:t>
            </a:r>
          </a:p>
          <a:p>
            <a:r>
              <a:rPr lang="en-US" sz="3200" dirty="0">
                <a:sym typeface="Wingdings" panose="05000000000000000000" pitchFamily="2" charset="2"/>
              </a:rPr>
              <a:t>Now time for Lab!</a:t>
            </a:r>
          </a:p>
          <a:p>
            <a:endParaRPr lang="en-US" dirty="0"/>
          </a:p>
        </p:txBody>
      </p:sp>
      <p:pic>
        <p:nvPicPr>
          <p:cNvPr id="4" name="image11.png">
            <a:extLst>
              <a:ext uri="{FF2B5EF4-FFF2-40B4-BE49-F238E27FC236}">
                <a16:creationId xmlns:a16="http://schemas.microsoft.com/office/drawing/2014/main" id="{B2930F13-7ABE-4FB0-B141-C5FA68D52CC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57638" y="1606858"/>
            <a:ext cx="3206284" cy="1990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</p:pic>
    </p:spTree>
    <p:extLst>
      <p:ext uri="{BB962C8B-B14F-4D97-AF65-F5344CB8AC3E}">
        <p14:creationId xmlns:p14="http://schemas.microsoft.com/office/powerpoint/2010/main" val="96554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786" name="Rectangle 2"/>
          <p:cNvSpPr>
            <a:spLocks noGrp="1" noChangeArrowheads="1"/>
          </p:cNvSpPr>
          <p:nvPr>
            <p:ph type="title"/>
          </p:nvPr>
        </p:nvSpPr>
        <p:spPr>
          <a:xfrm>
            <a:off x="966926" y="577493"/>
            <a:ext cx="9944100" cy="834099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Example:  OR’s for GSTM1 and in-utero smoke</a:t>
            </a:r>
          </a:p>
        </p:txBody>
      </p:sp>
      <p:sp>
        <p:nvSpPr>
          <p:cNvPr id="1270806" name="Rectangle 22"/>
          <p:cNvSpPr>
            <a:spLocks noGrp="1" noChangeArrowheads="1"/>
          </p:cNvSpPr>
          <p:nvPr>
            <p:ph type="body" sz="half" idx="1"/>
          </p:nvPr>
        </p:nvSpPr>
        <p:spPr>
          <a:xfrm>
            <a:off x="1600200" y="1524000"/>
            <a:ext cx="8343900" cy="4953000"/>
          </a:xfrm>
        </p:spPr>
        <p:txBody>
          <a:bodyPr/>
          <a:lstStyle/>
          <a:p>
            <a:r>
              <a:rPr lang="en-US" sz="3600" dirty="0"/>
              <a:t>N=2,750 CHS children</a:t>
            </a:r>
          </a:p>
        </p:txBody>
      </p:sp>
      <p:pic>
        <p:nvPicPr>
          <p:cNvPr id="1270807" name="Picture 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00201" y="2133607"/>
            <a:ext cx="9105900" cy="3463925"/>
          </a:xfrm>
          <a:solidFill>
            <a:schemeClr val="tx1"/>
          </a:solidFill>
          <a:ln/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AB8BC2AB-B240-45D1-B7D6-D20F6649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4" y="2133606"/>
            <a:ext cx="9105900" cy="34639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Interaction and Asthma</a:t>
            </a:r>
          </a:p>
        </p:txBody>
      </p:sp>
      <p:pic>
        <p:nvPicPr>
          <p:cNvPr id="12820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52500" y="2286000"/>
            <a:ext cx="10287000" cy="2516188"/>
          </a:xfrm>
          <a:solidFill>
            <a:schemeClr val="tx1"/>
          </a:solidFill>
          <a:ln/>
        </p:spPr>
      </p:pic>
      <p:sp>
        <p:nvSpPr>
          <p:cNvPr id="5" name="Text Box 25">
            <a:extLst>
              <a:ext uri="{FF2B5EF4-FFF2-40B4-BE49-F238E27FC236}">
                <a16:creationId xmlns:a16="http://schemas.microsoft.com/office/drawing/2014/main" id="{55E31C56-5CC4-47E1-B188-20581DAA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04" y="1143000"/>
            <a:ext cx="43349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00FF"/>
                </a:solidFill>
                <a:latin typeface="Arial"/>
              </a:rPr>
              <a:t>(Gilliland et al., 2002, AJRCCM)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54C4BD8-C4BA-4107-98F6-ADBBDE32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2200" y="2190673"/>
            <a:ext cx="10287000" cy="25161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9A6392D5-2128-483B-B05B-739D3BD6B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4300" y="2211388"/>
            <a:ext cx="1104900" cy="2590800"/>
          </a:xfrm>
          <a:prstGeom prst="rect">
            <a:avLst/>
          </a:prstGeom>
          <a:solidFill>
            <a:schemeClr val="accent1">
              <a:alpha val="2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8|13.5|18.1|15.7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9284</TotalTime>
  <Words>3190</Words>
  <Application>Microsoft Office PowerPoint</Application>
  <PresentationFormat>Widescreen</PresentationFormat>
  <Paragraphs>508</Paragraphs>
  <Slides>70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MS PGothic</vt:lpstr>
      <vt:lpstr>Aptos</vt:lpstr>
      <vt:lpstr>Arial</vt:lpstr>
      <vt:lpstr>Calibri</vt:lpstr>
      <vt:lpstr>Calibri Light</vt:lpstr>
      <vt:lpstr>Symbol</vt:lpstr>
      <vt:lpstr>Times</vt:lpstr>
      <vt:lpstr>Times New Roman</vt:lpstr>
      <vt:lpstr>Wingdings</vt:lpstr>
      <vt:lpstr>1_Office Theme</vt:lpstr>
      <vt:lpstr>Office Theme</vt:lpstr>
      <vt:lpstr>Photo Editor Photo</vt:lpstr>
      <vt:lpstr>Gene-environment Interactions: Part 1:  GxE, GWIS, and Omics </vt:lpstr>
      <vt:lpstr>Overview</vt:lpstr>
      <vt:lpstr>PowerPoint Presentation</vt:lpstr>
      <vt:lpstr>Reasons to Consider GxE</vt:lpstr>
      <vt:lpstr>Reasons to Consider GxE</vt:lpstr>
      <vt:lpstr>Environment (E) + Multi-omics (G)</vt:lpstr>
      <vt:lpstr>E data:  Levels of resolution, e.g. air pollution</vt:lpstr>
      <vt:lpstr>Example:  OR’s for GSTM1 and in-utero smoke</vt:lpstr>
      <vt:lpstr>GxE Interaction and Asthma</vt:lpstr>
      <vt:lpstr>GxE:  A Little Math</vt:lpstr>
      <vt:lpstr>GxE:  A Little Math</vt:lpstr>
      <vt:lpstr>GxE: A Little Math</vt:lpstr>
      <vt:lpstr>GxE: A Little Math</vt:lpstr>
      <vt:lpstr>GxE: A Little Math</vt:lpstr>
      <vt:lpstr>GxE: A Little Math</vt:lpstr>
      <vt:lpstr>Graphing an Interaction</vt:lpstr>
      <vt:lpstr>Graphing an Interaction</vt:lpstr>
      <vt:lpstr>PowerPoint Presentation</vt:lpstr>
      <vt:lpstr>PowerPoint Presentation</vt:lpstr>
      <vt:lpstr>Example: Unmatched case-control (1:1)</vt:lpstr>
      <vt:lpstr>Case-control vs. Case-only Design</vt:lpstr>
      <vt:lpstr>Genomewide Association Studies</vt:lpstr>
      <vt:lpstr>What Are We Missing?</vt:lpstr>
      <vt:lpstr>What Are We Missing?</vt:lpstr>
      <vt:lpstr>What Are We Missing?</vt:lpstr>
      <vt:lpstr>What Are We Missing?</vt:lpstr>
      <vt:lpstr>What Are We Missing?</vt:lpstr>
      <vt:lpstr>Sample size:  One GxE vs. a GWIS</vt:lpstr>
      <vt:lpstr>Improving GWIS Efficiency: The Basic Idea</vt:lpstr>
      <vt:lpstr>PowerPoint Presentation</vt:lpstr>
      <vt:lpstr>PowerPoint Presentation</vt:lpstr>
      <vt:lpstr>2-step Approach: DG|GxE (Kooperberg and LeBlanc, 2008)</vt:lpstr>
      <vt:lpstr>2-step Approach: DG|GxE (Kooperberg and LeBlanc, 2008)</vt:lpstr>
      <vt:lpstr>2-step Approach: EG|GxE (Murcray et al., 2009)</vt:lpstr>
      <vt:lpstr>2-step Approach: EG|GxE (Murcray et al., 2009)</vt:lpstr>
      <vt:lpstr>2-step Approach: EDGE (Gauderman et al., 2013)</vt:lpstr>
      <vt:lpstr>2-step Approach: EDGE (Gauderman et al., 2013)</vt:lpstr>
      <vt:lpstr>2-step Approach: EDGE (Gauderman et al., 2013)</vt:lpstr>
      <vt:lpstr>PowerPoint Presentation</vt:lpstr>
      <vt:lpstr>Another way to combine information: The “2-df” joint test</vt:lpstr>
      <vt:lpstr> </vt:lpstr>
      <vt:lpstr>PowerPoint Presentation</vt:lpstr>
      <vt:lpstr>PowerPoint Presentation</vt:lpstr>
      <vt:lpstr>PowerPoint Presentation</vt:lpstr>
      <vt:lpstr>PowerPoint Presentation</vt:lpstr>
      <vt:lpstr>         Sex-specific effects: Chr 5 SNP</vt:lpstr>
      <vt:lpstr>PowerPoint Presentation</vt:lpstr>
      <vt:lpstr>FIGI: Functionally Informed GxE Peters (UW), Gauderman (USC), Casey (UV), LeMarchand (UH)</vt:lpstr>
      <vt:lpstr>Starting Simple:  E Risk factors for  CRC in FIGI Study</vt:lpstr>
      <vt:lpstr>Association Analysis with Omics</vt:lpstr>
      <vt:lpstr>Joint E and Genomic effects</vt:lpstr>
      <vt:lpstr>2-step GxE methods</vt:lpstr>
      <vt:lpstr>GWIS scan for CRC: G x alcohol</vt:lpstr>
      <vt:lpstr>GWIS Discoveries using Efficient Methods</vt:lpstr>
      <vt:lpstr>Association of E to Omics</vt:lpstr>
      <vt:lpstr>Adding another omics layer</vt:lpstr>
      <vt:lpstr>PowerPoint Presentation</vt:lpstr>
      <vt:lpstr>Example:  Expression x Alcohol scan (Jorhahl et al., 2022) </vt:lpstr>
      <vt:lpstr>Adding another omics layer</vt:lpstr>
      <vt:lpstr>Using E in both stages</vt:lpstr>
      <vt:lpstr>Adding another omics layer</vt:lpstr>
      <vt:lpstr>PRS x E and a Role for Pathway Information</vt:lpstr>
      <vt:lpstr>AnnoQ : SNP Annotation www.annoq.org</vt:lpstr>
      <vt:lpstr>Gene Annotations</vt:lpstr>
      <vt:lpstr>Four pathways significantly over-represented in the 204 SNPs</vt:lpstr>
      <vt:lpstr>e.g. 14/204 SNPs in the TGF-Beta pathway</vt:lpstr>
      <vt:lpstr>PowerPoint Presentation</vt:lpstr>
      <vt:lpstr>A Role for Deep Learning</vt:lpstr>
      <vt:lpstr>Pathways in deep learning architecture</vt:lpstr>
      <vt:lpstr>Putting it All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Gauderman</dc:creator>
  <cp:lastModifiedBy>William Gauderman</cp:lastModifiedBy>
  <cp:revision>114</cp:revision>
  <dcterms:created xsi:type="dcterms:W3CDTF">2021-06-23T15:51:05Z</dcterms:created>
  <dcterms:modified xsi:type="dcterms:W3CDTF">2024-06-13T18:02:54Z</dcterms:modified>
</cp:coreProperties>
</file>